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63" r:id="rId4"/>
    <p:sldId id="261" r:id="rId5"/>
    <p:sldId id="260" r:id="rId6"/>
    <p:sldId id="327" r:id="rId7"/>
    <p:sldId id="257" r:id="rId8"/>
    <p:sldId id="328" r:id="rId9"/>
    <p:sldId id="329" r:id="rId10"/>
    <p:sldId id="330" r:id="rId11"/>
    <p:sldId id="331" r:id="rId12"/>
    <p:sldId id="333" r:id="rId13"/>
    <p:sldId id="262" r:id="rId14"/>
    <p:sldId id="264" r:id="rId15"/>
    <p:sldId id="334" r:id="rId16"/>
    <p:sldId id="336" r:id="rId17"/>
    <p:sldId id="337" r:id="rId18"/>
    <p:sldId id="288" r:id="rId19"/>
    <p:sldId id="332" r:id="rId20"/>
  </p:sldIdLst>
  <p:sldSz cx="12192000" cy="6858000"/>
  <p:notesSz cx="6858000" cy="9144000"/>
  <p:embeddedFontLst>
    <p:embeddedFont>
      <p:font typeface="Homa" panose="01000500000000000000" pitchFamily="2" charset="-78"/>
      <p:regular r:id="rId22"/>
    </p:embeddedFont>
    <p:embeddedFont>
      <p:font typeface="Raleway" panose="020B0003030101060003" pitchFamily="34" charset="0"/>
      <p:regular r:id="rId23"/>
    </p:embeddedFont>
    <p:embeddedFont>
      <p:font typeface="Open Sans" panose="020B0606030504020204" pitchFamily="3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B Tabassom" panose="00000400000000000000" pitchFamily="2" charset="-78"/>
      <p:regular r:id="rId29"/>
    </p:embeddedFont>
    <p:embeddedFont>
      <p:font typeface="B Koodak Bold" panose="00000700000000000000" pitchFamily="2" charset="-78"/>
      <p:bold r:id="rId30"/>
    </p:embeddedFont>
    <p:embeddedFont>
      <p:font typeface="0 Koodak Bold" panose="00000700000000000000" pitchFamily="2" charset="-78"/>
      <p:bold r:id="rId31"/>
    </p:embeddedFont>
    <p:embeddedFont>
      <p:font typeface="Cambria Math" panose="02040503050406030204" pitchFamily="18" charset="0"/>
      <p:regular r:id="rId32"/>
    </p:embeddedFont>
    <p:embeddedFont>
      <p:font typeface="0 Ziba" panose="00000400000000000000" pitchFamily="2" charset="-78"/>
      <p:regular r:id="rId33"/>
    </p:embeddedFont>
    <p:embeddedFont>
      <p:font typeface="B Titr" panose="00000700000000000000" pitchFamily="2" charset="-78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F4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32" d="100"/>
          <a:sy n="132" d="100"/>
        </p:scale>
        <p:origin x="106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5D178-61E4-4170-882E-D701569E042E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9448E-C265-4670-BA2B-9EDD74E6D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00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8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5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59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51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71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92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56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3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19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47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15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2FECE-7A0E-42E0-BE06-E3700639C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5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ebas Neue" panose="020B0606020202050201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ebas Neue" panose="020B0606020202050201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756" y="3059668"/>
            <a:ext cx="10576488" cy="2443331"/>
            <a:chOff x="592428" y="600007"/>
            <a:chExt cx="3940935" cy="2443331"/>
          </a:xfrm>
        </p:grpSpPr>
        <p:sp>
          <p:nvSpPr>
            <p:cNvPr id="5" name="TextBox 4"/>
            <p:cNvSpPr txBox="1"/>
            <p:nvPr/>
          </p:nvSpPr>
          <p:spPr>
            <a:xfrm>
              <a:off x="592428" y="600007"/>
              <a:ext cx="39409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3600" dirty="0">
                  <a:ea typeface="Roboto Light" panose="02000000000000000000" pitchFamily="2" charset="0"/>
                  <a:cs typeface="B Titr" panose="00000700000000000000" pitchFamily="2" charset="-78"/>
                </a:rPr>
                <a:t>روش کشف کلاهبرداری از طریق پردازش کلان داده در سیستم های پرداخت اعتباری</a:t>
              </a:r>
              <a:endParaRPr lang="en-US" sz="3600" dirty="0">
                <a:latin typeface="Bebas Neue" panose="020B0606020202050201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428" y="2027675"/>
              <a:ext cx="394093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a-IR" sz="2000" dirty="0" smtClean="0">
                  <a:solidFill>
                    <a:schemeClr val="tx2">
                      <a:lumMod val="50000"/>
                    </a:schemeClr>
                  </a:solidFill>
                  <a:cs typeface="B Tabassom" panose="00000400000000000000" pitchFamily="2" charset="-78"/>
                </a:rPr>
                <a:t>محمد حسین مطیع بیرجندی</a:t>
              </a:r>
              <a:br>
                <a:rPr lang="fa-IR" sz="2000" dirty="0" smtClean="0">
                  <a:solidFill>
                    <a:schemeClr val="tx2">
                      <a:lumMod val="50000"/>
                    </a:schemeClr>
                  </a:solidFill>
                  <a:cs typeface="B Tabassom" panose="00000400000000000000" pitchFamily="2" charset="-78"/>
                </a:rPr>
              </a:br>
              <a:r>
                <a:rPr lang="fa-IR" sz="2000" dirty="0" smtClean="0">
                  <a:solidFill>
                    <a:schemeClr val="tx2">
                      <a:lumMod val="50000"/>
                    </a:schemeClr>
                  </a:solidFill>
                  <a:cs typeface="B Tabassom" panose="00000400000000000000" pitchFamily="2" charset="-78"/>
                </a:rPr>
                <a:t>دانشکده مهندسی برق و کامپیوتر – دانشگاه تهران</a:t>
              </a:r>
            </a:p>
            <a:p>
              <a:pPr algn="ctr"/>
              <a:r>
                <a:rPr lang="fa-IR" sz="2000" b="0" i="0" dirty="0" smtClean="0">
                  <a:solidFill>
                    <a:schemeClr val="tx2">
                      <a:lumMod val="50000"/>
                    </a:schemeClr>
                  </a:solidFill>
                  <a:effectLst/>
                  <a:cs typeface="B Tabassom" panose="00000400000000000000" pitchFamily="2" charset="-78"/>
                </a:rPr>
                <a:t>بهار 1398</a:t>
              </a:r>
              <a:endParaRPr lang="en-US" sz="2000" b="0" i="0" dirty="0">
                <a:solidFill>
                  <a:schemeClr val="tx2">
                    <a:lumMod val="50000"/>
                  </a:schemeClr>
                </a:solidFill>
                <a:effectLst/>
                <a:cs typeface="B Tabassom" panose="00000400000000000000" pitchFamily="2" charset="-78"/>
              </a:endParaRPr>
            </a:p>
          </p:txBody>
        </p:sp>
      </p:grpSp>
      <p:pic>
        <p:nvPicPr>
          <p:cNvPr id="7" name="Picture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57" y="2184983"/>
            <a:ext cx="874685" cy="87468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dirty="0" smtClean="0"/>
              <a:t>روش های تشخیص کلاهبرداری - محمد حسین مطیع بیرجندی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05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748405"/>
            <a:ext cx="1057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dirty="0" smtClean="0">
                <a:solidFill>
                  <a:schemeClr val="tx2">
                    <a:lumMod val="50000"/>
                  </a:schemeClr>
                </a:solidFill>
                <a:latin typeface="Homa" panose="01000500000000000000" pitchFamily="2" charset="-78"/>
                <a:cs typeface="Homa" panose="01000500000000000000" pitchFamily="2" charset="-78"/>
              </a:rPr>
              <a:t>انتخاب تصادفی مرحله ای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Homa" panose="01000500000000000000" pitchFamily="2" charset="-78"/>
              <a:cs typeface="Homa" panose="01000500000000000000" pitchFamily="2" charset="-78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63416" y="1761476"/>
            <a:ext cx="541673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 eaLnBrk="1" hangingPunct="1">
              <a:lnSpc>
                <a:spcPct val="150000"/>
              </a:lnSpc>
            </a:pPr>
            <a:r>
              <a:rPr lang="fa-IR" sz="2000" dirty="0" smtClean="0">
                <a:ea typeface="Open Sans Light" panose="020B0306030504020204" pitchFamily="34" charset="0"/>
                <a:cs typeface="B Koodak Bold" panose="00000700000000000000" pitchFamily="2" charset="-78"/>
              </a:rPr>
              <a:t>ترکیبی از روش های:</a:t>
            </a:r>
            <a:endParaRPr lang="fa-IR" sz="2000" dirty="0">
              <a:ea typeface="Open Sans Light" panose="020B0306030504020204" pitchFamily="34" charset="0"/>
              <a:cs typeface="B Koodak Bold" panose="00000700000000000000" pitchFamily="2" charset="-78"/>
            </a:endParaRPr>
          </a:p>
          <a:p>
            <a:pPr marL="971550" lvl="1" indent="-228600" algn="just" rtl="1">
              <a:lnSpc>
                <a:spcPct val="150000"/>
              </a:lnSpc>
              <a:buFont typeface="+mj-lt"/>
              <a:buAutoNum type="arabicPeriod"/>
            </a:pPr>
            <a:r>
              <a:rPr lang="en-US" sz="1800" dirty="0" smtClean="0">
                <a:ea typeface="Open Sans Light" panose="020B0306030504020204" pitchFamily="34" charset="0"/>
                <a:cs typeface="B Koodak Bold" panose="00000700000000000000" pitchFamily="2" charset="-78"/>
              </a:rPr>
              <a:t>Subsampling</a:t>
            </a:r>
          </a:p>
          <a:p>
            <a:pPr marL="971550" lvl="1" indent="-228600" algn="just" rtl="1">
              <a:lnSpc>
                <a:spcPct val="150000"/>
              </a:lnSpc>
              <a:buFont typeface="+mj-lt"/>
              <a:buAutoNum type="arabicPeriod"/>
            </a:pPr>
            <a:r>
              <a:rPr lang="en-US" sz="1800" dirty="0" smtClean="0">
                <a:ea typeface="Open Sans Light" panose="020B0306030504020204" pitchFamily="34" charset="0"/>
                <a:cs typeface="B Koodak Bold" panose="00000700000000000000" pitchFamily="2" charset="-78"/>
              </a:rPr>
              <a:t>Stepwise</a:t>
            </a:r>
            <a:endParaRPr lang="fa-IR" sz="1800" dirty="0">
              <a:ea typeface="Open Sans Light" panose="020B0306030504020204" pitchFamily="34" charset="0"/>
              <a:cs typeface="B Koodak Bold" panose="00000700000000000000" pitchFamily="2" charset="-7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8200" y="2072843"/>
                <a:ext cx="3618170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72843"/>
                <a:ext cx="3618170" cy="477438"/>
              </a:xfrm>
              <a:prstGeom prst="rect">
                <a:avLst/>
              </a:prstGeom>
              <a:blipFill>
                <a:blip r:embed="rId2"/>
                <a:stretch>
                  <a:fillRect l="-169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63415" y="1783112"/>
            <a:ext cx="54167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 eaLnBrk="1" hangingPunct="1">
              <a:lnSpc>
                <a:spcPct val="150000"/>
              </a:lnSpc>
            </a:pPr>
            <a:r>
              <a:rPr lang="fa-IR" sz="2000" dirty="0" smtClean="0">
                <a:ea typeface="Open Sans Light" panose="020B0306030504020204" pitchFamily="34" charset="0"/>
                <a:cs typeface="B Koodak Bold" panose="00000700000000000000" pitchFamily="2" charset="-78"/>
              </a:rPr>
              <a:t>چندین مرحله پیمایش نمونه ها</a:t>
            </a:r>
          </a:p>
          <a:p>
            <a:pPr algn="just" rtl="1" eaLnBrk="1" hangingPunct="1">
              <a:lnSpc>
                <a:spcPct val="150000"/>
              </a:lnSpc>
            </a:pPr>
            <a:r>
              <a:rPr lang="fa-IR" sz="2000" dirty="0" smtClean="0">
                <a:ea typeface="Open Sans Light" panose="020B0306030504020204" pitchFamily="34" charset="0"/>
                <a:cs typeface="B Koodak Bold" panose="00000700000000000000" pitchFamily="2" charset="-78"/>
              </a:rPr>
              <a:t>در مرحله </a:t>
            </a:r>
            <a:r>
              <a:rPr lang="en-US" sz="2000" dirty="0" smtClean="0">
                <a:ea typeface="Open Sans Light" panose="020B0306030504020204" pitchFamily="34" charset="0"/>
                <a:cs typeface="B Koodak Bold" panose="00000700000000000000" pitchFamily="2" charset="-78"/>
              </a:rPr>
              <a:t>t</a:t>
            </a:r>
            <a:r>
              <a:rPr lang="fa-IR" sz="2000" dirty="0" smtClean="0">
                <a:ea typeface="Open Sans Light" panose="020B0306030504020204" pitchFamily="34" charset="0"/>
                <a:cs typeface="B Koodak Bold" panose="00000700000000000000" pitchFamily="2" charset="-78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38200" y="2550281"/>
                <a:ext cx="4607608" cy="487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𝐷𝑟𝑎𝑤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𝑅𝑎𝑛𝑑𝑜𝑚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𝑆𝑎𝑚𝑝𝑙𝑒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{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)}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50281"/>
                <a:ext cx="4607608" cy="487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38200" y="3113218"/>
                <a:ext cx="7375289" cy="5168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 smtClean="0"/>
                  <a:t> subject to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13218"/>
                <a:ext cx="7375289" cy="516808"/>
              </a:xfrm>
              <a:prstGeom prst="rect">
                <a:avLst/>
              </a:prstGeom>
              <a:blipFill>
                <a:blip r:embed="rId4"/>
                <a:stretch>
                  <a:fillRect t="-2381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8200" y="3705265"/>
                <a:ext cx="2712922" cy="487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05265"/>
                <a:ext cx="2712922" cy="487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85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748405"/>
            <a:ext cx="1057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dirty="0" smtClean="0">
                <a:solidFill>
                  <a:schemeClr val="tx2">
                    <a:lumMod val="50000"/>
                  </a:schemeClr>
                </a:solidFill>
                <a:latin typeface="Homa" panose="01000500000000000000" pitchFamily="2" charset="-78"/>
                <a:cs typeface="Homa" panose="01000500000000000000" pitchFamily="2" charset="-78"/>
              </a:rPr>
              <a:t>داده های خوشه ای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Homa" panose="01000500000000000000" pitchFamily="2" charset="-78"/>
              <a:cs typeface="Homa" panose="01000500000000000000" pitchFamily="2" charset="-78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63416" y="1761476"/>
            <a:ext cx="5416739" cy="438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 eaLnBrk="1" hangingPunct="1">
              <a:lnSpc>
                <a:spcPct val="150000"/>
              </a:lnSpc>
            </a:pPr>
            <a:r>
              <a:rPr lang="fa-IR" sz="2400" dirty="0" smtClean="0">
                <a:ea typeface="Open Sans Light" panose="020B0306030504020204" pitchFamily="34" charset="0"/>
                <a:cs typeface="B Koodak Bold" panose="00000700000000000000" pitchFamily="2" charset="-78"/>
              </a:rPr>
              <a:t>همبستگی اطلاعات کاربران با مشاهدات سیستم</a:t>
            </a:r>
          </a:p>
          <a:p>
            <a:pPr algn="just" rtl="1" eaLnBrk="1" hangingPunct="1">
              <a:lnSpc>
                <a:spcPct val="150000"/>
              </a:lnSpc>
            </a:pPr>
            <a:endParaRPr lang="fa-IR" sz="2400" dirty="0">
              <a:ea typeface="Open Sans Light" panose="020B0306030504020204" pitchFamily="34" charset="0"/>
              <a:cs typeface="B Koodak Bold" panose="00000700000000000000" pitchFamily="2" charset="-78"/>
            </a:endParaRPr>
          </a:p>
          <a:p>
            <a:pPr algn="just" rtl="1" eaLnBrk="1" hangingPunct="1">
              <a:lnSpc>
                <a:spcPct val="150000"/>
              </a:lnSpc>
            </a:pPr>
            <a:r>
              <a:rPr lang="fa-IR" sz="2400" dirty="0" smtClean="0">
                <a:ea typeface="Open Sans Light" panose="020B0306030504020204" pitchFamily="34" charset="0"/>
                <a:cs typeface="B Koodak Bold" panose="00000700000000000000" pitchFamily="2" charset="-78"/>
              </a:rPr>
              <a:t>داده های همبسته اما غیر گوسی</a:t>
            </a:r>
          </a:p>
          <a:p>
            <a:pPr algn="just" rtl="1" eaLnBrk="1" hangingPunct="1">
              <a:lnSpc>
                <a:spcPct val="150000"/>
              </a:lnSpc>
            </a:pPr>
            <a:endParaRPr lang="fa-IR" sz="2400" dirty="0">
              <a:ea typeface="Open Sans Light" panose="020B0306030504020204" pitchFamily="34" charset="0"/>
              <a:cs typeface="B Koodak Bold" panose="00000700000000000000" pitchFamily="2" charset="-78"/>
            </a:endParaRPr>
          </a:p>
          <a:p>
            <a:pPr algn="just" rtl="1" eaLnBrk="1" hangingPunct="1">
              <a:lnSpc>
                <a:spcPct val="150000"/>
              </a:lnSpc>
            </a:pPr>
            <a:r>
              <a:rPr lang="en-US" sz="2400" dirty="0" smtClean="0">
                <a:ea typeface="Open Sans Light" panose="020B0306030504020204" pitchFamily="34" charset="0"/>
                <a:cs typeface="B Koodak Bold" panose="00000700000000000000" pitchFamily="2" charset="-78"/>
              </a:rPr>
              <a:t>Generalized Estimating Equations(GEEs)</a:t>
            </a:r>
          </a:p>
          <a:p>
            <a:pPr algn="just" rtl="1" eaLnBrk="1" hangingPunct="1">
              <a:lnSpc>
                <a:spcPct val="150000"/>
              </a:lnSpc>
            </a:pPr>
            <a:endParaRPr lang="en-US" sz="2400" dirty="0">
              <a:ea typeface="Open Sans Light" panose="020B0306030504020204" pitchFamily="34" charset="0"/>
              <a:cs typeface="B Koodak Bold" panose="00000700000000000000" pitchFamily="2" charset="-78"/>
            </a:endParaRPr>
          </a:p>
          <a:p>
            <a:pPr algn="just" rtl="1" eaLnBrk="1" hangingPunct="1">
              <a:lnSpc>
                <a:spcPct val="150000"/>
              </a:lnSpc>
            </a:pPr>
            <a:r>
              <a:rPr lang="en-US" sz="2400" dirty="0" smtClean="0">
                <a:ea typeface="Open Sans Light" panose="020B0306030504020204" pitchFamily="34" charset="0"/>
                <a:cs typeface="B Koodak Bold" panose="00000700000000000000" pitchFamily="2" charset="-78"/>
              </a:rPr>
              <a:t>Generalized Linear Model(GLM)</a:t>
            </a:r>
            <a:endParaRPr lang="en-US" sz="2000" dirty="0">
              <a:ea typeface="Open Sans Light" panose="020B0306030504020204" pitchFamily="34" charset="0"/>
              <a:cs typeface="B Koodak Bold" panose="00000700000000000000" pitchFamily="2" charset="-78"/>
            </a:endParaRPr>
          </a:p>
          <a:p>
            <a:pPr algn="just" rtl="1" eaLnBrk="1" hangingPunct="1">
              <a:lnSpc>
                <a:spcPct val="150000"/>
              </a:lnSpc>
            </a:pPr>
            <a:endParaRPr lang="fa-IR" sz="1800" dirty="0">
              <a:ea typeface="Open Sans Light" panose="020B0306030504020204" pitchFamily="34" charset="0"/>
              <a:cs typeface="B Koodak Bold" panose="00000700000000000000" pitchFamily="2" charset="-7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08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650" y="842509"/>
            <a:ext cx="10515600" cy="1124615"/>
          </a:xfrm>
        </p:spPr>
        <p:txBody>
          <a:bodyPr>
            <a:normAutofit/>
          </a:bodyPr>
          <a:lstStyle/>
          <a:p>
            <a:pPr algn="ctr"/>
            <a:r>
              <a:rPr lang="fa-IR" dirty="0" smtClean="0">
                <a:latin typeface="Homa" panose="01000500000000000000" pitchFamily="2" charset="-78"/>
                <a:cs typeface="Homa" panose="01000500000000000000" pitchFamily="2" charset="-78"/>
              </a:rPr>
              <a:t>شبیه سازی</a:t>
            </a:r>
            <a:endParaRPr lang="en-US" dirty="0">
              <a:latin typeface="Homa" panose="01000500000000000000" pitchFamily="2" charset="-78"/>
              <a:cs typeface="Homa" panose="01000500000000000000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50" y="2642579"/>
            <a:ext cx="10058400" cy="330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0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7756" y="959052"/>
            <a:ext cx="1057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dirty="0" smtClean="0">
                <a:solidFill>
                  <a:schemeClr val="tx2">
                    <a:lumMod val="50000"/>
                  </a:schemeClr>
                </a:solidFill>
                <a:latin typeface="Homa" panose="01000500000000000000" pitchFamily="2" charset="-78"/>
                <a:cs typeface="Homa" panose="01000500000000000000" pitchFamily="2" charset="-78"/>
              </a:rPr>
              <a:t>محیط و پارامترها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Homa" panose="01000500000000000000" pitchFamily="2" charset="-78"/>
              <a:cs typeface="Homa" panose="01000500000000000000" pitchFamily="2" charset="-7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13</a:t>
            </a:fld>
            <a:endParaRPr lang="en-US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6063416" y="1761476"/>
            <a:ext cx="5416739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 eaLnBrk="1" hangingPunct="1">
              <a:lnSpc>
                <a:spcPct val="150000"/>
              </a:lnSpc>
            </a:pPr>
            <a:r>
              <a:rPr lang="fa-IR" sz="2400" dirty="0" smtClean="0">
                <a:ea typeface="Open Sans Light" panose="020B0306030504020204" pitchFamily="34" charset="0"/>
                <a:cs typeface="B Koodak Bold" panose="00000700000000000000" pitchFamily="2" charset="-78"/>
              </a:rPr>
              <a:t>سایز خوشه ها </a:t>
            </a:r>
            <a:r>
              <a:rPr lang="en-US" sz="2400" dirty="0" smtClean="0">
                <a:ea typeface="Open Sans Light" panose="020B0306030504020204" pitchFamily="34" charset="0"/>
                <a:cs typeface="B Koodak Bold" panose="00000700000000000000" pitchFamily="2" charset="-78"/>
              </a:rPr>
              <a:t>k = 4</a:t>
            </a:r>
            <a:endParaRPr lang="fa-IR" sz="2400" dirty="0" smtClean="0">
              <a:ea typeface="Open Sans Light" panose="020B0306030504020204" pitchFamily="34" charset="0"/>
              <a:cs typeface="B Koodak Bold" panose="00000700000000000000" pitchFamily="2" charset="-78"/>
            </a:endParaRPr>
          </a:p>
          <a:p>
            <a:pPr algn="just" rtl="1" eaLnBrk="1" hangingPunct="1">
              <a:lnSpc>
                <a:spcPct val="150000"/>
              </a:lnSpc>
            </a:pPr>
            <a:endParaRPr lang="fa-IR" sz="2400" dirty="0">
              <a:ea typeface="Open Sans Light" panose="020B0306030504020204" pitchFamily="34" charset="0"/>
              <a:cs typeface="B Koodak Bold" panose="00000700000000000000" pitchFamily="2" charset="-78"/>
            </a:endParaRPr>
          </a:p>
          <a:p>
            <a:pPr algn="just" rtl="1" eaLnBrk="1" hangingPunct="1">
              <a:lnSpc>
                <a:spcPct val="150000"/>
              </a:lnSpc>
            </a:pPr>
            <a:r>
              <a:rPr lang="en-US" sz="2400" dirty="0">
                <a:ea typeface="Open Sans Light" panose="020B0306030504020204" pitchFamily="34" charset="0"/>
                <a:cs typeface="B Koodak Bold" panose="00000700000000000000" pitchFamily="2" charset="-78"/>
              </a:rPr>
              <a:t> </a:t>
            </a:r>
            <a:r>
              <a:rPr lang="en-US" sz="2400" dirty="0" smtClean="0">
                <a:ea typeface="Open Sans Light" panose="020B0306030504020204" pitchFamily="34" charset="0"/>
                <a:cs typeface="B Koodak Bold" panose="00000700000000000000" pitchFamily="2" charset="-78"/>
              </a:rPr>
              <a:t>p = 500 covariates</a:t>
            </a:r>
            <a:endParaRPr lang="fa-IR" sz="2400" dirty="0" smtClean="0">
              <a:ea typeface="Open Sans Light" panose="020B0306030504020204" pitchFamily="34" charset="0"/>
              <a:cs typeface="B Koodak Bold" panose="00000700000000000000" pitchFamily="2" charset="-78"/>
            </a:endParaRPr>
          </a:p>
          <a:p>
            <a:pPr algn="just" rtl="1" eaLnBrk="1" hangingPunct="1">
              <a:lnSpc>
                <a:spcPct val="150000"/>
              </a:lnSpc>
            </a:pPr>
            <a:endParaRPr lang="fa-IR" sz="2400" dirty="0">
              <a:ea typeface="Open Sans Light" panose="020B0306030504020204" pitchFamily="34" charset="0"/>
              <a:cs typeface="B Koodak Bold" panose="00000700000000000000" pitchFamily="2" charset="-78"/>
            </a:endParaRPr>
          </a:p>
          <a:p>
            <a:pPr algn="just" rtl="1" eaLnBrk="1" hangingPunct="1">
              <a:lnSpc>
                <a:spcPct val="150000"/>
              </a:lnSpc>
            </a:pPr>
            <a:r>
              <a:rPr lang="fa-IR" sz="2400" dirty="0" smtClean="0">
                <a:ea typeface="Open Sans Light" panose="020B0306030504020204" pitchFamily="34" charset="0"/>
                <a:cs typeface="B Koodak Bold" panose="00000700000000000000" pitchFamily="2" charset="-78"/>
              </a:rPr>
              <a:t>مجموعه داده نمونه در دو سایز:</a:t>
            </a:r>
          </a:p>
          <a:p>
            <a:pPr marL="1200150" lvl="1" indent="-457200" algn="just" rtl="1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ea typeface="Open Sans Light" panose="020B0306030504020204" pitchFamily="34" charset="0"/>
                <a:cs typeface="B Koodak Bold" panose="00000700000000000000" pitchFamily="2" charset="-78"/>
              </a:rPr>
              <a:t>N = 100</a:t>
            </a:r>
          </a:p>
          <a:p>
            <a:pPr marL="1200150" lvl="1" indent="-457200" algn="just" rtl="1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ea typeface="Open Sans Light" panose="020B0306030504020204" pitchFamily="34" charset="0"/>
                <a:cs typeface="B Koodak Bold" panose="00000700000000000000" pitchFamily="2" charset="-78"/>
              </a:rPr>
              <a:t>N = 1000</a:t>
            </a:r>
          </a:p>
          <a:p>
            <a:pPr algn="just" rtl="1" eaLnBrk="1" hangingPunct="1">
              <a:lnSpc>
                <a:spcPct val="150000"/>
              </a:lnSpc>
            </a:pPr>
            <a:endParaRPr lang="en-US" sz="2400" dirty="0">
              <a:ea typeface="Open Sans Light" panose="020B0306030504020204" pitchFamily="34" charset="0"/>
              <a:cs typeface="B Koodak Bold" panose="00000700000000000000" pitchFamily="2" charset="-78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747137" y="1757180"/>
            <a:ext cx="5416739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 eaLnBrk="1" hangingPunct="1">
              <a:lnSpc>
                <a:spcPct val="150000"/>
              </a:lnSpc>
            </a:pPr>
            <a:r>
              <a:rPr lang="fa-IR" sz="2400" dirty="0" smtClean="0">
                <a:ea typeface="Open Sans Light" panose="020B0306030504020204" pitchFamily="34" charset="0"/>
                <a:cs typeface="B Koodak Bold" panose="00000700000000000000" pitchFamily="2" charset="-78"/>
              </a:rPr>
              <a:t>استفاده از زبان </a:t>
            </a:r>
            <a:r>
              <a:rPr lang="en-US" sz="2400" dirty="0" smtClean="0">
                <a:ea typeface="Open Sans Light" panose="020B0306030504020204" pitchFamily="34" charset="0"/>
                <a:cs typeface="B Koodak Bold" panose="00000700000000000000" pitchFamily="2" charset="-78"/>
              </a:rPr>
              <a:t>R</a:t>
            </a:r>
            <a:endParaRPr lang="en-US" sz="2000" dirty="0">
              <a:ea typeface="Open Sans Light" panose="020B0306030504020204" pitchFamily="34" charset="0"/>
              <a:cs typeface="B Koodak Bold" panose="00000700000000000000" pitchFamily="2" charset="-78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37" y="3588341"/>
            <a:ext cx="2910568" cy="276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22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7756" y="384898"/>
            <a:ext cx="1057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dirty="0" smtClean="0">
                <a:solidFill>
                  <a:schemeClr val="tx2">
                    <a:lumMod val="50000"/>
                  </a:schemeClr>
                </a:solidFill>
                <a:latin typeface="Homa" panose="01000500000000000000" pitchFamily="2" charset="-78"/>
                <a:cs typeface="Homa" panose="01000500000000000000" pitchFamily="2" charset="-78"/>
              </a:rPr>
              <a:t>شبیه سازی گوسی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Homa" panose="01000500000000000000" pitchFamily="2" charset="-78"/>
              <a:cs typeface="Homa" panose="01000500000000000000" pitchFamily="2" charset="-7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14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46" y="1020726"/>
            <a:ext cx="9131509" cy="511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45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7756" y="384897"/>
            <a:ext cx="1057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dirty="0" smtClean="0">
                <a:solidFill>
                  <a:schemeClr val="tx2">
                    <a:lumMod val="50000"/>
                  </a:schemeClr>
                </a:solidFill>
                <a:latin typeface="Homa" panose="01000500000000000000" pitchFamily="2" charset="-78"/>
                <a:cs typeface="Homa" panose="01000500000000000000" pitchFamily="2" charset="-78"/>
              </a:rPr>
              <a:t>شبیه سازی گوسی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Homa" panose="01000500000000000000" pitchFamily="2" charset="-78"/>
              <a:cs typeface="Homa" panose="01000500000000000000" pitchFamily="2" charset="-7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15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340" y="969672"/>
            <a:ext cx="4929320" cy="509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96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7756" y="384898"/>
            <a:ext cx="1057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dirty="0" smtClean="0">
                <a:solidFill>
                  <a:schemeClr val="tx2">
                    <a:lumMod val="50000"/>
                  </a:schemeClr>
                </a:solidFill>
                <a:latin typeface="Homa" panose="01000500000000000000" pitchFamily="2" charset="-78"/>
                <a:cs typeface="Homa" panose="01000500000000000000" pitchFamily="2" charset="-78"/>
              </a:rPr>
              <a:t>شبیه سازی دودویی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Homa" panose="01000500000000000000" pitchFamily="2" charset="-78"/>
              <a:cs typeface="Homa" panose="01000500000000000000" pitchFamily="2" charset="-7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16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45" y="1020726"/>
            <a:ext cx="9087910" cy="511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21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7756" y="384897"/>
            <a:ext cx="1057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dirty="0" smtClean="0">
                <a:solidFill>
                  <a:schemeClr val="tx2">
                    <a:lumMod val="50000"/>
                  </a:schemeClr>
                </a:solidFill>
                <a:latin typeface="Homa" panose="01000500000000000000" pitchFamily="2" charset="-78"/>
                <a:cs typeface="Homa" panose="01000500000000000000" pitchFamily="2" charset="-78"/>
              </a:rPr>
              <a:t>شبیه سازی دودویی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Homa" panose="01000500000000000000" pitchFamily="2" charset="-78"/>
              <a:cs typeface="Homa" panose="01000500000000000000" pitchFamily="2" charset="-7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17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340" y="974325"/>
            <a:ext cx="4929320" cy="508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23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4"/>
          <p:cNvSpPr>
            <a:spLocks/>
          </p:cNvSpPr>
          <p:nvPr/>
        </p:nvSpPr>
        <p:spPr bwMode="auto">
          <a:xfrm>
            <a:off x="13565" y="747713"/>
            <a:ext cx="2479675" cy="2940050"/>
          </a:xfrm>
          <a:custGeom>
            <a:avLst/>
            <a:gdLst>
              <a:gd name="T0" fmla="*/ 938 w 1562"/>
              <a:gd name="T1" fmla="*/ 0 h 1852"/>
              <a:gd name="T2" fmla="*/ 1334 w 1562"/>
              <a:gd name="T3" fmla="*/ 202 h 1852"/>
              <a:gd name="T4" fmla="*/ 1562 w 1562"/>
              <a:gd name="T5" fmla="*/ 619 h 1852"/>
              <a:gd name="T6" fmla="*/ 0 w 1562"/>
              <a:gd name="T7" fmla="*/ 1852 h 1852"/>
              <a:gd name="T8" fmla="*/ 0 w 1562"/>
              <a:gd name="T9" fmla="*/ 745 h 1852"/>
              <a:gd name="T10" fmla="*/ 938 w 1562"/>
              <a:gd name="T11" fmla="*/ 0 h 1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62" h="1852">
                <a:moveTo>
                  <a:pt x="938" y="0"/>
                </a:moveTo>
                <a:lnTo>
                  <a:pt x="1334" y="202"/>
                </a:lnTo>
                <a:lnTo>
                  <a:pt x="1562" y="619"/>
                </a:lnTo>
                <a:lnTo>
                  <a:pt x="0" y="1852"/>
                </a:lnTo>
                <a:lnTo>
                  <a:pt x="0" y="745"/>
                </a:lnTo>
                <a:lnTo>
                  <a:pt x="938" y="0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6"/>
          <p:cNvSpPr>
            <a:spLocks/>
          </p:cNvSpPr>
          <p:nvPr/>
        </p:nvSpPr>
        <p:spPr bwMode="auto">
          <a:xfrm>
            <a:off x="-27710" y="1500188"/>
            <a:ext cx="4298950" cy="4591050"/>
          </a:xfrm>
          <a:custGeom>
            <a:avLst/>
            <a:gdLst>
              <a:gd name="T0" fmla="*/ 1953 w 2708"/>
              <a:gd name="T1" fmla="*/ 0 h 2892"/>
              <a:gd name="T2" fmla="*/ 2432 w 2708"/>
              <a:gd name="T3" fmla="*/ 244 h 2892"/>
              <a:gd name="T4" fmla="*/ 2708 w 2708"/>
              <a:gd name="T5" fmla="*/ 747 h 2892"/>
              <a:gd name="T6" fmla="*/ 0 w 2708"/>
              <a:gd name="T7" fmla="*/ 2892 h 2892"/>
              <a:gd name="T8" fmla="*/ 0 w 2708"/>
              <a:gd name="T9" fmla="*/ 1553 h 2892"/>
              <a:gd name="T10" fmla="*/ 1953 w 2708"/>
              <a:gd name="T11" fmla="*/ 0 h 28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08" h="2892">
                <a:moveTo>
                  <a:pt x="1953" y="0"/>
                </a:moveTo>
                <a:lnTo>
                  <a:pt x="2432" y="244"/>
                </a:lnTo>
                <a:lnTo>
                  <a:pt x="2708" y="747"/>
                </a:lnTo>
                <a:lnTo>
                  <a:pt x="0" y="2892"/>
                </a:lnTo>
                <a:lnTo>
                  <a:pt x="0" y="1553"/>
                </a:lnTo>
                <a:lnTo>
                  <a:pt x="1953" y="0"/>
                </a:lnTo>
                <a:close/>
              </a:path>
            </a:pathLst>
          </a:custGeom>
          <a:solidFill>
            <a:schemeClr val="accent4"/>
          </a:solidFill>
          <a:ln w="0">
            <a:solidFill>
              <a:schemeClr val="accent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auto">
          <a:xfrm>
            <a:off x="-10247" y="3681413"/>
            <a:ext cx="4421188" cy="3165475"/>
          </a:xfrm>
          <a:custGeom>
            <a:avLst/>
            <a:gdLst>
              <a:gd name="T0" fmla="*/ 2091 w 2785"/>
              <a:gd name="T1" fmla="*/ 0 h 1994"/>
              <a:gd name="T2" fmla="*/ 2532 w 2785"/>
              <a:gd name="T3" fmla="*/ 225 h 1994"/>
              <a:gd name="T4" fmla="*/ 2785 w 2785"/>
              <a:gd name="T5" fmla="*/ 687 h 1994"/>
              <a:gd name="T6" fmla="*/ 1239 w 2785"/>
              <a:gd name="T7" fmla="*/ 1994 h 1994"/>
              <a:gd name="T8" fmla="*/ 1 w 2785"/>
              <a:gd name="T9" fmla="*/ 1992 h 1994"/>
              <a:gd name="T10" fmla="*/ 0 w 2785"/>
              <a:gd name="T11" fmla="*/ 1651 h 1994"/>
              <a:gd name="T12" fmla="*/ 2091 w 2785"/>
              <a:gd name="T13" fmla="*/ 0 h 1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85" h="1994">
                <a:moveTo>
                  <a:pt x="2091" y="0"/>
                </a:moveTo>
                <a:lnTo>
                  <a:pt x="2532" y="225"/>
                </a:lnTo>
                <a:lnTo>
                  <a:pt x="2785" y="687"/>
                </a:lnTo>
                <a:lnTo>
                  <a:pt x="1239" y="1994"/>
                </a:lnTo>
                <a:lnTo>
                  <a:pt x="1" y="1992"/>
                </a:lnTo>
                <a:lnTo>
                  <a:pt x="0" y="1651"/>
                </a:lnTo>
                <a:lnTo>
                  <a:pt x="2091" y="0"/>
                </a:lnTo>
                <a:close/>
              </a:path>
            </a:pathLst>
          </a:custGeom>
          <a:solidFill>
            <a:schemeClr val="accent5"/>
          </a:solidFill>
          <a:ln w="0">
            <a:solidFill>
              <a:schemeClr val="accent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0"/>
          <p:cNvSpPr>
            <a:spLocks/>
          </p:cNvSpPr>
          <p:nvPr/>
        </p:nvSpPr>
        <p:spPr bwMode="auto">
          <a:xfrm>
            <a:off x="2197965" y="4572000"/>
            <a:ext cx="3973513" cy="2286000"/>
          </a:xfrm>
          <a:custGeom>
            <a:avLst/>
            <a:gdLst>
              <a:gd name="T0" fmla="*/ 1709 w 2503"/>
              <a:gd name="T1" fmla="*/ 0 h 1440"/>
              <a:gd name="T2" fmla="*/ 2266 w 2503"/>
              <a:gd name="T3" fmla="*/ 235 h 1440"/>
              <a:gd name="T4" fmla="*/ 2503 w 2503"/>
              <a:gd name="T5" fmla="*/ 887 h 1440"/>
              <a:gd name="T6" fmla="*/ 1936 w 2503"/>
              <a:gd name="T7" fmla="*/ 1431 h 1440"/>
              <a:gd name="T8" fmla="*/ 308 w 2503"/>
              <a:gd name="T9" fmla="*/ 1431 h 1440"/>
              <a:gd name="T10" fmla="*/ 308 w 2503"/>
              <a:gd name="T11" fmla="*/ 1440 h 1440"/>
              <a:gd name="T12" fmla="*/ 0 w 2503"/>
              <a:gd name="T13" fmla="*/ 1439 h 1440"/>
              <a:gd name="T14" fmla="*/ 1709 w 2503"/>
              <a:gd name="T15" fmla="*/ 0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03" h="1440">
                <a:moveTo>
                  <a:pt x="1709" y="0"/>
                </a:moveTo>
                <a:lnTo>
                  <a:pt x="2266" y="235"/>
                </a:lnTo>
                <a:lnTo>
                  <a:pt x="2503" y="887"/>
                </a:lnTo>
                <a:lnTo>
                  <a:pt x="1936" y="1431"/>
                </a:lnTo>
                <a:lnTo>
                  <a:pt x="308" y="1431"/>
                </a:lnTo>
                <a:lnTo>
                  <a:pt x="308" y="1440"/>
                </a:lnTo>
                <a:lnTo>
                  <a:pt x="0" y="1439"/>
                </a:lnTo>
                <a:lnTo>
                  <a:pt x="1709" y="0"/>
                </a:lnTo>
                <a:close/>
              </a:path>
            </a:pathLst>
          </a:custGeom>
          <a:solidFill>
            <a:schemeClr val="accent6"/>
          </a:solidFill>
          <a:ln w="0">
            <a:solidFill>
              <a:schemeClr val="accent6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58"/>
          <p:cNvSpPr>
            <a:spLocks/>
          </p:cNvSpPr>
          <p:nvPr/>
        </p:nvSpPr>
        <p:spPr bwMode="auto">
          <a:xfrm>
            <a:off x="3059978" y="1314450"/>
            <a:ext cx="1430338" cy="1371600"/>
          </a:xfrm>
          <a:custGeom>
            <a:avLst/>
            <a:gdLst>
              <a:gd name="T0" fmla="*/ 888 w 901"/>
              <a:gd name="T1" fmla="*/ 17 h 864"/>
              <a:gd name="T2" fmla="*/ 894 w 901"/>
              <a:gd name="T3" fmla="*/ 72 h 864"/>
              <a:gd name="T4" fmla="*/ 701 w 901"/>
              <a:gd name="T5" fmla="*/ 265 h 864"/>
              <a:gd name="T6" fmla="*/ 678 w 901"/>
              <a:gd name="T7" fmla="*/ 331 h 864"/>
              <a:gd name="T8" fmla="*/ 707 w 901"/>
              <a:gd name="T9" fmla="*/ 381 h 864"/>
              <a:gd name="T10" fmla="*/ 772 w 901"/>
              <a:gd name="T11" fmla="*/ 367 h 864"/>
              <a:gd name="T12" fmla="*/ 813 w 901"/>
              <a:gd name="T13" fmla="*/ 388 h 864"/>
              <a:gd name="T14" fmla="*/ 808 w 901"/>
              <a:gd name="T15" fmla="*/ 428 h 864"/>
              <a:gd name="T16" fmla="*/ 751 w 901"/>
              <a:gd name="T17" fmla="*/ 477 h 864"/>
              <a:gd name="T18" fmla="*/ 720 w 901"/>
              <a:gd name="T19" fmla="*/ 538 h 864"/>
              <a:gd name="T20" fmla="*/ 745 w 901"/>
              <a:gd name="T21" fmla="*/ 605 h 864"/>
              <a:gd name="T22" fmla="*/ 800 w 901"/>
              <a:gd name="T23" fmla="*/ 582 h 864"/>
              <a:gd name="T24" fmla="*/ 833 w 901"/>
              <a:gd name="T25" fmla="*/ 599 h 864"/>
              <a:gd name="T26" fmla="*/ 822 w 901"/>
              <a:gd name="T27" fmla="*/ 646 h 864"/>
              <a:gd name="T28" fmla="*/ 751 w 901"/>
              <a:gd name="T29" fmla="*/ 708 h 864"/>
              <a:gd name="T30" fmla="*/ 738 w 901"/>
              <a:gd name="T31" fmla="*/ 770 h 864"/>
              <a:gd name="T32" fmla="*/ 743 w 901"/>
              <a:gd name="T33" fmla="*/ 814 h 864"/>
              <a:gd name="T34" fmla="*/ 737 w 901"/>
              <a:gd name="T35" fmla="*/ 863 h 864"/>
              <a:gd name="T36" fmla="*/ 707 w 901"/>
              <a:gd name="T37" fmla="*/ 848 h 864"/>
              <a:gd name="T38" fmla="*/ 505 w 901"/>
              <a:gd name="T39" fmla="*/ 468 h 864"/>
              <a:gd name="T40" fmla="*/ 253 w 901"/>
              <a:gd name="T41" fmla="*/ 663 h 864"/>
              <a:gd name="T42" fmla="*/ 229 w 901"/>
              <a:gd name="T43" fmla="*/ 730 h 864"/>
              <a:gd name="T44" fmla="*/ 234 w 901"/>
              <a:gd name="T45" fmla="*/ 800 h 864"/>
              <a:gd name="T46" fmla="*/ 200 w 901"/>
              <a:gd name="T47" fmla="*/ 836 h 864"/>
              <a:gd name="T48" fmla="*/ 159 w 901"/>
              <a:gd name="T49" fmla="*/ 819 h 864"/>
              <a:gd name="T50" fmla="*/ 134 w 901"/>
              <a:gd name="T51" fmla="*/ 752 h 864"/>
              <a:gd name="T52" fmla="*/ 78 w 901"/>
              <a:gd name="T53" fmla="*/ 692 h 864"/>
              <a:gd name="T54" fmla="*/ 15 w 901"/>
              <a:gd name="T55" fmla="*/ 659 h 864"/>
              <a:gd name="T56" fmla="*/ 2 w 901"/>
              <a:gd name="T57" fmla="*/ 619 h 864"/>
              <a:gd name="T58" fmla="*/ 42 w 901"/>
              <a:gd name="T59" fmla="*/ 587 h 864"/>
              <a:gd name="T60" fmla="*/ 111 w 901"/>
              <a:gd name="T61" fmla="*/ 600 h 864"/>
              <a:gd name="T62" fmla="*/ 180 w 901"/>
              <a:gd name="T63" fmla="*/ 583 h 864"/>
              <a:gd name="T64" fmla="*/ 401 w 901"/>
              <a:gd name="T65" fmla="*/ 352 h 864"/>
              <a:gd name="T66" fmla="*/ 42 w 901"/>
              <a:gd name="T67" fmla="*/ 113 h 864"/>
              <a:gd name="T68" fmla="*/ 31 w 901"/>
              <a:gd name="T69" fmla="*/ 80 h 864"/>
              <a:gd name="T70" fmla="*/ 79 w 901"/>
              <a:gd name="T71" fmla="*/ 79 h 864"/>
              <a:gd name="T72" fmla="*/ 124 w 901"/>
              <a:gd name="T73" fmla="*/ 88 h 864"/>
              <a:gd name="T74" fmla="*/ 186 w 901"/>
              <a:gd name="T75" fmla="*/ 82 h 864"/>
              <a:gd name="T76" fmla="*/ 255 w 901"/>
              <a:gd name="T77" fmla="*/ 17 h 864"/>
              <a:gd name="T78" fmla="*/ 302 w 901"/>
              <a:gd name="T79" fmla="*/ 12 h 864"/>
              <a:gd name="T80" fmla="*/ 316 w 901"/>
              <a:gd name="T81" fmla="*/ 46 h 864"/>
              <a:gd name="T82" fmla="*/ 288 w 901"/>
              <a:gd name="T83" fmla="*/ 99 h 864"/>
              <a:gd name="T84" fmla="*/ 351 w 901"/>
              <a:gd name="T85" fmla="*/ 130 h 864"/>
              <a:gd name="T86" fmla="*/ 415 w 901"/>
              <a:gd name="T87" fmla="*/ 105 h 864"/>
              <a:gd name="T88" fmla="*/ 469 w 901"/>
              <a:gd name="T89" fmla="*/ 54 h 864"/>
              <a:gd name="T90" fmla="*/ 511 w 901"/>
              <a:gd name="T91" fmla="*/ 53 h 864"/>
              <a:gd name="T92" fmla="*/ 528 w 901"/>
              <a:gd name="T93" fmla="*/ 96 h 864"/>
              <a:gd name="T94" fmla="*/ 506 w 901"/>
              <a:gd name="T95" fmla="*/ 160 h 864"/>
              <a:gd name="T96" fmla="*/ 553 w 901"/>
              <a:gd name="T97" fmla="*/ 193 h 864"/>
              <a:gd name="T98" fmla="*/ 621 w 901"/>
              <a:gd name="T99" fmla="*/ 176 h 864"/>
              <a:gd name="T100" fmla="*/ 833 w 901"/>
              <a:gd name="T101" fmla="*/ 4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1" h="864">
                <a:moveTo>
                  <a:pt x="850" y="0"/>
                </a:moveTo>
                <a:lnTo>
                  <a:pt x="859" y="0"/>
                </a:lnTo>
                <a:lnTo>
                  <a:pt x="875" y="6"/>
                </a:lnTo>
                <a:lnTo>
                  <a:pt x="888" y="17"/>
                </a:lnTo>
                <a:lnTo>
                  <a:pt x="897" y="30"/>
                </a:lnTo>
                <a:lnTo>
                  <a:pt x="901" y="46"/>
                </a:lnTo>
                <a:lnTo>
                  <a:pt x="900" y="55"/>
                </a:lnTo>
                <a:lnTo>
                  <a:pt x="894" y="72"/>
                </a:lnTo>
                <a:lnTo>
                  <a:pt x="884" y="90"/>
                </a:lnTo>
                <a:lnTo>
                  <a:pt x="871" y="105"/>
                </a:lnTo>
                <a:lnTo>
                  <a:pt x="858" y="120"/>
                </a:lnTo>
                <a:lnTo>
                  <a:pt x="701" y="265"/>
                </a:lnTo>
                <a:lnTo>
                  <a:pt x="691" y="279"/>
                </a:lnTo>
                <a:lnTo>
                  <a:pt x="683" y="296"/>
                </a:lnTo>
                <a:lnTo>
                  <a:pt x="678" y="314"/>
                </a:lnTo>
                <a:lnTo>
                  <a:pt x="678" y="331"/>
                </a:lnTo>
                <a:lnTo>
                  <a:pt x="679" y="351"/>
                </a:lnTo>
                <a:lnTo>
                  <a:pt x="684" y="365"/>
                </a:lnTo>
                <a:lnTo>
                  <a:pt x="694" y="376"/>
                </a:lnTo>
                <a:lnTo>
                  <a:pt x="707" y="381"/>
                </a:lnTo>
                <a:lnTo>
                  <a:pt x="721" y="381"/>
                </a:lnTo>
                <a:lnTo>
                  <a:pt x="738" y="376"/>
                </a:lnTo>
                <a:lnTo>
                  <a:pt x="755" y="370"/>
                </a:lnTo>
                <a:lnTo>
                  <a:pt x="772" y="367"/>
                </a:lnTo>
                <a:lnTo>
                  <a:pt x="787" y="365"/>
                </a:lnTo>
                <a:lnTo>
                  <a:pt x="796" y="368"/>
                </a:lnTo>
                <a:lnTo>
                  <a:pt x="805" y="376"/>
                </a:lnTo>
                <a:lnTo>
                  <a:pt x="813" y="388"/>
                </a:lnTo>
                <a:lnTo>
                  <a:pt x="817" y="399"/>
                </a:lnTo>
                <a:lnTo>
                  <a:pt x="816" y="412"/>
                </a:lnTo>
                <a:lnTo>
                  <a:pt x="816" y="412"/>
                </a:lnTo>
                <a:lnTo>
                  <a:pt x="808" y="428"/>
                </a:lnTo>
                <a:lnTo>
                  <a:pt x="795" y="444"/>
                </a:lnTo>
                <a:lnTo>
                  <a:pt x="779" y="458"/>
                </a:lnTo>
                <a:lnTo>
                  <a:pt x="764" y="469"/>
                </a:lnTo>
                <a:lnTo>
                  <a:pt x="751" y="477"/>
                </a:lnTo>
                <a:lnTo>
                  <a:pt x="738" y="489"/>
                </a:lnTo>
                <a:lnTo>
                  <a:pt x="728" y="504"/>
                </a:lnTo>
                <a:lnTo>
                  <a:pt x="722" y="521"/>
                </a:lnTo>
                <a:lnTo>
                  <a:pt x="720" y="538"/>
                </a:lnTo>
                <a:lnTo>
                  <a:pt x="724" y="578"/>
                </a:lnTo>
                <a:lnTo>
                  <a:pt x="726" y="592"/>
                </a:lnTo>
                <a:lnTo>
                  <a:pt x="734" y="601"/>
                </a:lnTo>
                <a:lnTo>
                  <a:pt x="745" y="605"/>
                </a:lnTo>
                <a:lnTo>
                  <a:pt x="758" y="603"/>
                </a:lnTo>
                <a:lnTo>
                  <a:pt x="772" y="596"/>
                </a:lnTo>
                <a:lnTo>
                  <a:pt x="787" y="588"/>
                </a:lnTo>
                <a:lnTo>
                  <a:pt x="800" y="582"/>
                </a:lnTo>
                <a:lnTo>
                  <a:pt x="812" y="579"/>
                </a:lnTo>
                <a:lnTo>
                  <a:pt x="820" y="580"/>
                </a:lnTo>
                <a:lnTo>
                  <a:pt x="826" y="588"/>
                </a:lnTo>
                <a:lnTo>
                  <a:pt x="833" y="599"/>
                </a:lnTo>
                <a:lnTo>
                  <a:pt x="835" y="611"/>
                </a:lnTo>
                <a:lnTo>
                  <a:pt x="834" y="624"/>
                </a:lnTo>
                <a:lnTo>
                  <a:pt x="829" y="637"/>
                </a:lnTo>
                <a:lnTo>
                  <a:pt x="822" y="646"/>
                </a:lnTo>
                <a:lnTo>
                  <a:pt x="817" y="651"/>
                </a:lnTo>
                <a:lnTo>
                  <a:pt x="814" y="654"/>
                </a:lnTo>
                <a:lnTo>
                  <a:pt x="763" y="695"/>
                </a:lnTo>
                <a:lnTo>
                  <a:pt x="751" y="708"/>
                </a:lnTo>
                <a:lnTo>
                  <a:pt x="743" y="724"/>
                </a:lnTo>
                <a:lnTo>
                  <a:pt x="738" y="739"/>
                </a:lnTo>
                <a:lnTo>
                  <a:pt x="737" y="755"/>
                </a:lnTo>
                <a:lnTo>
                  <a:pt x="738" y="770"/>
                </a:lnTo>
                <a:lnTo>
                  <a:pt x="740" y="780"/>
                </a:lnTo>
                <a:lnTo>
                  <a:pt x="741" y="788"/>
                </a:lnTo>
                <a:lnTo>
                  <a:pt x="741" y="791"/>
                </a:lnTo>
                <a:lnTo>
                  <a:pt x="743" y="814"/>
                </a:lnTo>
                <a:lnTo>
                  <a:pt x="745" y="833"/>
                </a:lnTo>
                <a:lnTo>
                  <a:pt x="743" y="846"/>
                </a:lnTo>
                <a:lnTo>
                  <a:pt x="741" y="856"/>
                </a:lnTo>
                <a:lnTo>
                  <a:pt x="737" y="863"/>
                </a:lnTo>
                <a:lnTo>
                  <a:pt x="730" y="864"/>
                </a:lnTo>
                <a:lnTo>
                  <a:pt x="722" y="861"/>
                </a:lnTo>
                <a:lnTo>
                  <a:pt x="715" y="856"/>
                </a:lnTo>
                <a:lnTo>
                  <a:pt x="707" y="848"/>
                </a:lnTo>
                <a:lnTo>
                  <a:pt x="699" y="839"/>
                </a:lnTo>
                <a:lnTo>
                  <a:pt x="695" y="830"/>
                </a:lnTo>
                <a:lnTo>
                  <a:pt x="514" y="479"/>
                </a:lnTo>
                <a:lnTo>
                  <a:pt x="505" y="468"/>
                </a:lnTo>
                <a:lnTo>
                  <a:pt x="494" y="460"/>
                </a:lnTo>
                <a:lnTo>
                  <a:pt x="482" y="460"/>
                </a:lnTo>
                <a:lnTo>
                  <a:pt x="472" y="466"/>
                </a:lnTo>
                <a:lnTo>
                  <a:pt x="253" y="663"/>
                </a:lnTo>
                <a:lnTo>
                  <a:pt x="241" y="676"/>
                </a:lnTo>
                <a:lnTo>
                  <a:pt x="232" y="693"/>
                </a:lnTo>
                <a:lnTo>
                  <a:pt x="228" y="712"/>
                </a:lnTo>
                <a:lnTo>
                  <a:pt x="229" y="730"/>
                </a:lnTo>
                <a:lnTo>
                  <a:pt x="232" y="750"/>
                </a:lnTo>
                <a:lnTo>
                  <a:pt x="234" y="767"/>
                </a:lnTo>
                <a:lnTo>
                  <a:pt x="235" y="784"/>
                </a:lnTo>
                <a:lnTo>
                  <a:pt x="234" y="800"/>
                </a:lnTo>
                <a:lnTo>
                  <a:pt x="232" y="810"/>
                </a:lnTo>
                <a:lnTo>
                  <a:pt x="221" y="823"/>
                </a:lnTo>
                <a:lnTo>
                  <a:pt x="210" y="833"/>
                </a:lnTo>
                <a:lnTo>
                  <a:pt x="200" y="836"/>
                </a:lnTo>
                <a:lnTo>
                  <a:pt x="188" y="838"/>
                </a:lnTo>
                <a:lnTo>
                  <a:pt x="179" y="835"/>
                </a:lnTo>
                <a:lnTo>
                  <a:pt x="170" y="830"/>
                </a:lnTo>
                <a:lnTo>
                  <a:pt x="159" y="819"/>
                </a:lnTo>
                <a:lnTo>
                  <a:pt x="151" y="806"/>
                </a:lnTo>
                <a:lnTo>
                  <a:pt x="145" y="788"/>
                </a:lnTo>
                <a:lnTo>
                  <a:pt x="140" y="771"/>
                </a:lnTo>
                <a:lnTo>
                  <a:pt x="134" y="752"/>
                </a:lnTo>
                <a:lnTo>
                  <a:pt x="126" y="734"/>
                </a:lnTo>
                <a:lnTo>
                  <a:pt x="115" y="714"/>
                </a:lnTo>
                <a:lnTo>
                  <a:pt x="98" y="701"/>
                </a:lnTo>
                <a:lnTo>
                  <a:pt x="78" y="692"/>
                </a:lnTo>
                <a:lnTo>
                  <a:pt x="61" y="684"/>
                </a:lnTo>
                <a:lnTo>
                  <a:pt x="45" y="678"/>
                </a:lnTo>
                <a:lnTo>
                  <a:pt x="27" y="668"/>
                </a:lnTo>
                <a:lnTo>
                  <a:pt x="15" y="659"/>
                </a:lnTo>
                <a:lnTo>
                  <a:pt x="6" y="649"/>
                </a:lnTo>
                <a:lnTo>
                  <a:pt x="0" y="638"/>
                </a:lnTo>
                <a:lnTo>
                  <a:pt x="0" y="629"/>
                </a:lnTo>
                <a:lnTo>
                  <a:pt x="2" y="619"/>
                </a:lnTo>
                <a:lnTo>
                  <a:pt x="7" y="607"/>
                </a:lnTo>
                <a:lnTo>
                  <a:pt x="16" y="598"/>
                </a:lnTo>
                <a:lnTo>
                  <a:pt x="31" y="590"/>
                </a:lnTo>
                <a:lnTo>
                  <a:pt x="42" y="587"/>
                </a:lnTo>
                <a:lnTo>
                  <a:pt x="58" y="587"/>
                </a:lnTo>
                <a:lnTo>
                  <a:pt x="75" y="590"/>
                </a:lnTo>
                <a:lnTo>
                  <a:pt x="92" y="595"/>
                </a:lnTo>
                <a:lnTo>
                  <a:pt x="111" y="600"/>
                </a:lnTo>
                <a:lnTo>
                  <a:pt x="129" y="603"/>
                </a:lnTo>
                <a:lnTo>
                  <a:pt x="147" y="600"/>
                </a:lnTo>
                <a:lnTo>
                  <a:pt x="166" y="594"/>
                </a:lnTo>
                <a:lnTo>
                  <a:pt x="180" y="583"/>
                </a:lnTo>
                <a:lnTo>
                  <a:pt x="398" y="385"/>
                </a:lnTo>
                <a:lnTo>
                  <a:pt x="405" y="374"/>
                </a:lnTo>
                <a:lnTo>
                  <a:pt x="406" y="363"/>
                </a:lnTo>
                <a:lnTo>
                  <a:pt x="401" y="352"/>
                </a:lnTo>
                <a:lnTo>
                  <a:pt x="389" y="342"/>
                </a:lnTo>
                <a:lnTo>
                  <a:pt x="58" y="126"/>
                </a:lnTo>
                <a:lnTo>
                  <a:pt x="50" y="120"/>
                </a:lnTo>
                <a:lnTo>
                  <a:pt x="42" y="113"/>
                </a:lnTo>
                <a:lnTo>
                  <a:pt x="35" y="104"/>
                </a:lnTo>
                <a:lnTo>
                  <a:pt x="31" y="95"/>
                </a:lnTo>
                <a:lnTo>
                  <a:pt x="28" y="87"/>
                </a:lnTo>
                <a:lnTo>
                  <a:pt x="31" y="80"/>
                </a:lnTo>
                <a:lnTo>
                  <a:pt x="37" y="76"/>
                </a:lnTo>
                <a:lnTo>
                  <a:pt x="48" y="75"/>
                </a:lnTo>
                <a:lnTo>
                  <a:pt x="62" y="76"/>
                </a:lnTo>
                <a:lnTo>
                  <a:pt x="79" y="79"/>
                </a:lnTo>
                <a:lnTo>
                  <a:pt x="102" y="84"/>
                </a:lnTo>
                <a:lnTo>
                  <a:pt x="105" y="84"/>
                </a:lnTo>
                <a:lnTo>
                  <a:pt x="112" y="86"/>
                </a:lnTo>
                <a:lnTo>
                  <a:pt x="124" y="88"/>
                </a:lnTo>
                <a:lnTo>
                  <a:pt x="137" y="92"/>
                </a:lnTo>
                <a:lnTo>
                  <a:pt x="153" y="92"/>
                </a:lnTo>
                <a:lnTo>
                  <a:pt x="170" y="88"/>
                </a:lnTo>
                <a:lnTo>
                  <a:pt x="186" y="82"/>
                </a:lnTo>
                <a:lnTo>
                  <a:pt x="200" y="71"/>
                </a:lnTo>
                <a:lnTo>
                  <a:pt x="246" y="25"/>
                </a:lnTo>
                <a:lnTo>
                  <a:pt x="249" y="23"/>
                </a:lnTo>
                <a:lnTo>
                  <a:pt x="255" y="17"/>
                </a:lnTo>
                <a:lnTo>
                  <a:pt x="264" y="12"/>
                </a:lnTo>
                <a:lnTo>
                  <a:pt x="279" y="8"/>
                </a:lnTo>
                <a:lnTo>
                  <a:pt x="291" y="8"/>
                </a:lnTo>
                <a:lnTo>
                  <a:pt x="302" y="12"/>
                </a:lnTo>
                <a:lnTo>
                  <a:pt x="313" y="20"/>
                </a:lnTo>
                <a:lnTo>
                  <a:pt x="319" y="28"/>
                </a:lnTo>
                <a:lnTo>
                  <a:pt x="319" y="36"/>
                </a:lnTo>
                <a:lnTo>
                  <a:pt x="316" y="46"/>
                </a:lnTo>
                <a:lnTo>
                  <a:pt x="308" y="59"/>
                </a:lnTo>
                <a:lnTo>
                  <a:pt x="300" y="72"/>
                </a:lnTo>
                <a:lnTo>
                  <a:pt x="292" y="86"/>
                </a:lnTo>
                <a:lnTo>
                  <a:pt x="288" y="99"/>
                </a:lnTo>
                <a:lnTo>
                  <a:pt x="291" y="109"/>
                </a:lnTo>
                <a:lnTo>
                  <a:pt x="298" y="118"/>
                </a:lnTo>
                <a:lnTo>
                  <a:pt x="313" y="122"/>
                </a:lnTo>
                <a:lnTo>
                  <a:pt x="351" y="130"/>
                </a:lnTo>
                <a:lnTo>
                  <a:pt x="368" y="130"/>
                </a:lnTo>
                <a:lnTo>
                  <a:pt x="386" y="126"/>
                </a:lnTo>
                <a:lnTo>
                  <a:pt x="402" y="117"/>
                </a:lnTo>
                <a:lnTo>
                  <a:pt x="415" y="105"/>
                </a:lnTo>
                <a:lnTo>
                  <a:pt x="424" y="93"/>
                </a:lnTo>
                <a:lnTo>
                  <a:pt x="438" y="80"/>
                </a:lnTo>
                <a:lnTo>
                  <a:pt x="452" y="66"/>
                </a:lnTo>
                <a:lnTo>
                  <a:pt x="469" y="54"/>
                </a:lnTo>
                <a:lnTo>
                  <a:pt x="486" y="48"/>
                </a:lnTo>
                <a:lnTo>
                  <a:pt x="486" y="48"/>
                </a:lnTo>
                <a:lnTo>
                  <a:pt x="499" y="48"/>
                </a:lnTo>
                <a:lnTo>
                  <a:pt x="511" y="53"/>
                </a:lnTo>
                <a:lnTo>
                  <a:pt x="522" y="62"/>
                </a:lnTo>
                <a:lnTo>
                  <a:pt x="528" y="72"/>
                </a:lnTo>
                <a:lnTo>
                  <a:pt x="531" y="82"/>
                </a:lnTo>
                <a:lnTo>
                  <a:pt x="528" y="96"/>
                </a:lnTo>
                <a:lnTo>
                  <a:pt x="522" y="112"/>
                </a:lnTo>
                <a:lnTo>
                  <a:pt x="515" y="129"/>
                </a:lnTo>
                <a:lnTo>
                  <a:pt x="508" y="145"/>
                </a:lnTo>
                <a:lnTo>
                  <a:pt x="506" y="160"/>
                </a:lnTo>
                <a:lnTo>
                  <a:pt x="510" y="174"/>
                </a:lnTo>
                <a:lnTo>
                  <a:pt x="519" y="184"/>
                </a:lnTo>
                <a:lnTo>
                  <a:pt x="533" y="189"/>
                </a:lnTo>
                <a:lnTo>
                  <a:pt x="553" y="193"/>
                </a:lnTo>
                <a:lnTo>
                  <a:pt x="570" y="195"/>
                </a:lnTo>
                <a:lnTo>
                  <a:pt x="589" y="192"/>
                </a:lnTo>
                <a:lnTo>
                  <a:pt x="607" y="185"/>
                </a:lnTo>
                <a:lnTo>
                  <a:pt x="621" y="176"/>
                </a:lnTo>
                <a:lnTo>
                  <a:pt x="783" y="36"/>
                </a:lnTo>
                <a:lnTo>
                  <a:pt x="797" y="24"/>
                </a:lnTo>
                <a:lnTo>
                  <a:pt x="814" y="12"/>
                </a:lnTo>
                <a:lnTo>
                  <a:pt x="833" y="4"/>
                </a:lnTo>
                <a:lnTo>
                  <a:pt x="850" y="0"/>
                </a:lnTo>
                <a:close/>
              </a:path>
            </a:pathLst>
          </a:custGeom>
          <a:solidFill>
            <a:schemeClr val="accent4"/>
          </a:solidFill>
          <a:ln w="254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661"/>
          <p:cNvSpPr>
            <a:spLocks/>
          </p:cNvSpPr>
          <p:nvPr/>
        </p:nvSpPr>
        <p:spPr bwMode="auto">
          <a:xfrm>
            <a:off x="4923703" y="4421188"/>
            <a:ext cx="1577975" cy="1497013"/>
          </a:xfrm>
          <a:custGeom>
            <a:avLst/>
            <a:gdLst>
              <a:gd name="T0" fmla="*/ 352 w 994"/>
              <a:gd name="T1" fmla="*/ 14 h 943"/>
              <a:gd name="T2" fmla="*/ 347 w 994"/>
              <a:gd name="T3" fmla="*/ 57 h 943"/>
              <a:gd name="T4" fmla="*/ 326 w 994"/>
              <a:gd name="T5" fmla="*/ 112 h 943"/>
              <a:gd name="T6" fmla="*/ 411 w 994"/>
              <a:gd name="T7" fmla="*/ 136 h 943"/>
              <a:gd name="T8" fmla="*/ 474 w 994"/>
              <a:gd name="T9" fmla="*/ 96 h 943"/>
              <a:gd name="T10" fmla="*/ 541 w 994"/>
              <a:gd name="T11" fmla="*/ 48 h 943"/>
              <a:gd name="T12" fmla="*/ 579 w 994"/>
              <a:gd name="T13" fmla="*/ 63 h 943"/>
              <a:gd name="T14" fmla="*/ 580 w 994"/>
              <a:gd name="T15" fmla="*/ 119 h 943"/>
              <a:gd name="T16" fmla="*/ 563 w 994"/>
              <a:gd name="T17" fmla="*/ 180 h 943"/>
              <a:gd name="T18" fmla="*/ 612 w 994"/>
              <a:gd name="T19" fmla="*/ 209 h 943"/>
              <a:gd name="T20" fmla="*/ 687 w 994"/>
              <a:gd name="T21" fmla="*/ 191 h 943"/>
              <a:gd name="T22" fmla="*/ 908 w 994"/>
              <a:gd name="T23" fmla="*/ 11 h 943"/>
              <a:gd name="T24" fmla="*/ 961 w 994"/>
              <a:gd name="T25" fmla="*/ 6 h 943"/>
              <a:gd name="T26" fmla="*/ 992 w 994"/>
              <a:gd name="T27" fmla="*/ 42 h 943"/>
              <a:gd name="T28" fmla="*/ 981 w 994"/>
              <a:gd name="T29" fmla="*/ 94 h 943"/>
              <a:gd name="T30" fmla="*/ 773 w 994"/>
              <a:gd name="T31" fmla="*/ 289 h 943"/>
              <a:gd name="T32" fmla="*/ 744 w 994"/>
              <a:gd name="T33" fmla="*/ 361 h 943"/>
              <a:gd name="T34" fmla="*/ 776 w 994"/>
              <a:gd name="T35" fmla="*/ 417 h 943"/>
              <a:gd name="T36" fmla="*/ 848 w 994"/>
              <a:gd name="T37" fmla="*/ 401 h 943"/>
              <a:gd name="T38" fmla="*/ 891 w 994"/>
              <a:gd name="T39" fmla="*/ 424 h 943"/>
              <a:gd name="T40" fmla="*/ 886 w 994"/>
              <a:gd name="T41" fmla="*/ 470 h 943"/>
              <a:gd name="T42" fmla="*/ 822 w 994"/>
              <a:gd name="T43" fmla="*/ 522 h 943"/>
              <a:gd name="T44" fmla="*/ 788 w 994"/>
              <a:gd name="T45" fmla="*/ 587 h 943"/>
              <a:gd name="T46" fmla="*/ 814 w 994"/>
              <a:gd name="T47" fmla="*/ 661 h 943"/>
              <a:gd name="T48" fmla="*/ 874 w 994"/>
              <a:gd name="T49" fmla="*/ 637 h 943"/>
              <a:gd name="T50" fmla="*/ 910 w 994"/>
              <a:gd name="T51" fmla="*/ 656 h 943"/>
              <a:gd name="T52" fmla="*/ 901 w 994"/>
              <a:gd name="T53" fmla="*/ 704 h 943"/>
              <a:gd name="T54" fmla="*/ 832 w 994"/>
              <a:gd name="T55" fmla="*/ 761 h 943"/>
              <a:gd name="T56" fmla="*/ 802 w 994"/>
              <a:gd name="T57" fmla="*/ 825 h 943"/>
              <a:gd name="T58" fmla="*/ 806 w 994"/>
              <a:gd name="T59" fmla="*/ 864 h 943"/>
              <a:gd name="T60" fmla="*/ 805 w 994"/>
              <a:gd name="T61" fmla="*/ 935 h 943"/>
              <a:gd name="T62" fmla="*/ 776 w 994"/>
              <a:gd name="T63" fmla="*/ 934 h 943"/>
              <a:gd name="T64" fmla="*/ 563 w 994"/>
              <a:gd name="T65" fmla="*/ 520 h 943"/>
              <a:gd name="T66" fmla="*/ 517 w 994"/>
              <a:gd name="T67" fmla="*/ 505 h 943"/>
              <a:gd name="T68" fmla="*/ 249 w 994"/>
              <a:gd name="T69" fmla="*/ 757 h 943"/>
              <a:gd name="T70" fmla="*/ 253 w 994"/>
              <a:gd name="T71" fmla="*/ 827 h 943"/>
              <a:gd name="T72" fmla="*/ 238 w 994"/>
              <a:gd name="T73" fmla="*/ 890 h 943"/>
              <a:gd name="T74" fmla="*/ 192 w 994"/>
              <a:gd name="T75" fmla="*/ 902 h 943"/>
              <a:gd name="T76" fmla="*/ 155 w 994"/>
              <a:gd name="T77" fmla="*/ 850 h 943"/>
              <a:gd name="T78" fmla="*/ 125 w 994"/>
              <a:gd name="T79" fmla="*/ 768 h 943"/>
              <a:gd name="T80" fmla="*/ 47 w 994"/>
              <a:gd name="T81" fmla="*/ 726 h 943"/>
              <a:gd name="T82" fmla="*/ 1 w 994"/>
              <a:gd name="T83" fmla="*/ 683 h 943"/>
              <a:gd name="T84" fmla="*/ 18 w 994"/>
              <a:gd name="T85" fmla="*/ 640 h 943"/>
              <a:gd name="T86" fmla="*/ 83 w 994"/>
              <a:gd name="T87" fmla="*/ 632 h 943"/>
              <a:gd name="T88" fmla="*/ 154 w 994"/>
              <a:gd name="T89" fmla="*/ 646 h 943"/>
              <a:gd name="T90" fmla="*/ 440 w 994"/>
              <a:gd name="T91" fmla="*/ 414 h 943"/>
              <a:gd name="T92" fmla="*/ 429 w 994"/>
              <a:gd name="T93" fmla="*/ 367 h 943"/>
              <a:gd name="T94" fmla="*/ 47 w 994"/>
              <a:gd name="T95" fmla="*/ 100 h 943"/>
              <a:gd name="T96" fmla="*/ 50 w 994"/>
              <a:gd name="T97" fmla="*/ 71 h 943"/>
              <a:gd name="T98" fmla="*/ 121 w 994"/>
              <a:gd name="T99" fmla="*/ 81 h 943"/>
              <a:gd name="T100" fmla="*/ 159 w 994"/>
              <a:gd name="T101" fmla="*/ 90 h 943"/>
              <a:gd name="T102" fmla="*/ 228 w 994"/>
              <a:gd name="T103" fmla="*/ 69 h 943"/>
              <a:gd name="T104" fmla="*/ 293 w 994"/>
              <a:gd name="T105" fmla="*/ 8 h 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94" h="943">
                <a:moveTo>
                  <a:pt x="315" y="0"/>
                </a:moveTo>
                <a:lnTo>
                  <a:pt x="328" y="2"/>
                </a:lnTo>
                <a:lnTo>
                  <a:pt x="341" y="6"/>
                </a:lnTo>
                <a:lnTo>
                  <a:pt x="352" y="14"/>
                </a:lnTo>
                <a:lnTo>
                  <a:pt x="360" y="23"/>
                </a:lnTo>
                <a:lnTo>
                  <a:pt x="360" y="32"/>
                </a:lnTo>
                <a:lnTo>
                  <a:pt x="356" y="44"/>
                </a:lnTo>
                <a:lnTo>
                  <a:pt x="347" y="57"/>
                </a:lnTo>
                <a:lnTo>
                  <a:pt x="337" y="73"/>
                </a:lnTo>
                <a:lnTo>
                  <a:pt x="328" y="86"/>
                </a:lnTo>
                <a:lnTo>
                  <a:pt x="323" y="99"/>
                </a:lnTo>
                <a:lnTo>
                  <a:pt x="326" y="112"/>
                </a:lnTo>
                <a:lnTo>
                  <a:pt x="335" y="121"/>
                </a:lnTo>
                <a:lnTo>
                  <a:pt x="351" y="127"/>
                </a:lnTo>
                <a:lnTo>
                  <a:pt x="393" y="136"/>
                </a:lnTo>
                <a:lnTo>
                  <a:pt x="411" y="136"/>
                </a:lnTo>
                <a:lnTo>
                  <a:pt x="431" y="132"/>
                </a:lnTo>
                <a:lnTo>
                  <a:pt x="449" y="123"/>
                </a:lnTo>
                <a:lnTo>
                  <a:pt x="463" y="109"/>
                </a:lnTo>
                <a:lnTo>
                  <a:pt x="474" y="96"/>
                </a:lnTo>
                <a:lnTo>
                  <a:pt x="487" y="82"/>
                </a:lnTo>
                <a:lnTo>
                  <a:pt x="504" y="67"/>
                </a:lnTo>
                <a:lnTo>
                  <a:pt x="523" y="54"/>
                </a:lnTo>
                <a:lnTo>
                  <a:pt x="541" y="48"/>
                </a:lnTo>
                <a:lnTo>
                  <a:pt x="541" y="48"/>
                </a:lnTo>
                <a:lnTo>
                  <a:pt x="555" y="48"/>
                </a:lnTo>
                <a:lnTo>
                  <a:pt x="568" y="54"/>
                </a:lnTo>
                <a:lnTo>
                  <a:pt x="579" y="63"/>
                </a:lnTo>
                <a:lnTo>
                  <a:pt x="587" y="75"/>
                </a:lnTo>
                <a:lnTo>
                  <a:pt x="589" y="86"/>
                </a:lnTo>
                <a:lnTo>
                  <a:pt x="586" y="100"/>
                </a:lnTo>
                <a:lnTo>
                  <a:pt x="580" y="119"/>
                </a:lnTo>
                <a:lnTo>
                  <a:pt x="571" y="137"/>
                </a:lnTo>
                <a:lnTo>
                  <a:pt x="565" y="154"/>
                </a:lnTo>
                <a:lnTo>
                  <a:pt x="562" y="167"/>
                </a:lnTo>
                <a:lnTo>
                  <a:pt x="563" y="180"/>
                </a:lnTo>
                <a:lnTo>
                  <a:pt x="568" y="191"/>
                </a:lnTo>
                <a:lnTo>
                  <a:pt x="578" y="199"/>
                </a:lnTo>
                <a:lnTo>
                  <a:pt x="591" y="204"/>
                </a:lnTo>
                <a:lnTo>
                  <a:pt x="612" y="209"/>
                </a:lnTo>
                <a:lnTo>
                  <a:pt x="631" y="211"/>
                </a:lnTo>
                <a:lnTo>
                  <a:pt x="651" y="208"/>
                </a:lnTo>
                <a:lnTo>
                  <a:pt x="671" y="200"/>
                </a:lnTo>
                <a:lnTo>
                  <a:pt x="687" y="191"/>
                </a:lnTo>
                <a:lnTo>
                  <a:pt x="865" y="40"/>
                </a:lnTo>
                <a:lnTo>
                  <a:pt x="878" y="29"/>
                </a:lnTo>
                <a:lnTo>
                  <a:pt x="893" y="20"/>
                </a:lnTo>
                <a:lnTo>
                  <a:pt x="908" y="11"/>
                </a:lnTo>
                <a:lnTo>
                  <a:pt x="924" y="4"/>
                </a:lnTo>
                <a:lnTo>
                  <a:pt x="940" y="2"/>
                </a:lnTo>
                <a:lnTo>
                  <a:pt x="949" y="3"/>
                </a:lnTo>
                <a:lnTo>
                  <a:pt x="961" y="6"/>
                </a:lnTo>
                <a:lnTo>
                  <a:pt x="971" y="12"/>
                </a:lnTo>
                <a:lnTo>
                  <a:pt x="979" y="21"/>
                </a:lnTo>
                <a:lnTo>
                  <a:pt x="987" y="32"/>
                </a:lnTo>
                <a:lnTo>
                  <a:pt x="992" y="42"/>
                </a:lnTo>
                <a:lnTo>
                  <a:pt x="994" y="54"/>
                </a:lnTo>
                <a:lnTo>
                  <a:pt x="994" y="63"/>
                </a:lnTo>
                <a:lnTo>
                  <a:pt x="989" y="78"/>
                </a:lnTo>
                <a:lnTo>
                  <a:pt x="981" y="94"/>
                </a:lnTo>
                <a:lnTo>
                  <a:pt x="970" y="108"/>
                </a:lnTo>
                <a:lnTo>
                  <a:pt x="958" y="121"/>
                </a:lnTo>
                <a:lnTo>
                  <a:pt x="947" y="133"/>
                </a:lnTo>
                <a:lnTo>
                  <a:pt x="773" y="289"/>
                </a:lnTo>
                <a:lnTo>
                  <a:pt x="761" y="304"/>
                </a:lnTo>
                <a:lnTo>
                  <a:pt x="751" y="322"/>
                </a:lnTo>
                <a:lnTo>
                  <a:pt x="746" y="342"/>
                </a:lnTo>
                <a:lnTo>
                  <a:pt x="744" y="361"/>
                </a:lnTo>
                <a:lnTo>
                  <a:pt x="747" y="382"/>
                </a:lnTo>
                <a:lnTo>
                  <a:pt x="752" y="398"/>
                </a:lnTo>
                <a:lnTo>
                  <a:pt x="761" y="410"/>
                </a:lnTo>
                <a:lnTo>
                  <a:pt x="776" y="417"/>
                </a:lnTo>
                <a:lnTo>
                  <a:pt x="792" y="415"/>
                </a:lnTo>
                <a:lnTo>
                  <a:pt x="810" y="410"/>
                </a:lnTo>
                <a:lnTo>
                  <a:pt x="830" y="405"/>
                </a:lnTo>
                <a:lnTo>
                  <a:pt x="848" y="401"/>
                </a:lnTo>
                <a:lnTo>
                  <a:pt x="864" y="400"/>
                </a:lnTo>
                <a:lnTo>
                  <a:pt x="874" y="403"/>
                </a:lnTo>
                <a:lnTo>
                  <a:pt x="884" y="413"/>
                </a:lnTo>
                <a:lnTo>
                  <a:pt x="891" y="424"/>
                </a:lnTo>
                <a:lnTo>
                  <a:pt x="897" y="439"/>
                </a:lnTo>
                <a:lnTo>
                  <a:pt x="895" y="452"/>
                </a:lnTo>
                <a:lnTo>
                  <a:pt x="895" y="453"/>
                </a:lnTo>
                <a:lnTo>
                  <a:pt x="886" y="470"/>
                </a:lnTo>
                <a:lnTo>
                  <a:pt x="870" y="486"/>
                </a:lnTo>
                <a:lnTo>
                  <a:pt x="853" y="502"/>
                </a:lnTo>
                <a:lnTo>
                  <a:pt x="836" y="512"/>
                </a:lnTo>
                <a:lnTo>
                  <a:pt x="822" y="522"/>
                </a:lnTo>
                <a:lnTo>
                  <a:pt x="809" y="535"/>
                </a:lnTo>
                <a:lnTo>
                  <a:pt x="797" y="550"/>
                </a:lnTo>
                <a:lnTo>
                  <a:pt x="790" y="569"/>
                </a:lnTo>
                <a:lnTo>
                  <a:pt x="788" y="587"/>
                </a:lnTo>
                <a:lnTo>
                  <a:pt x="790" y="631"/>
                </a:lnTo>
                <a:lnTo>
                  <a:pt x="794" y="646"/>
                </a:lnTo>
                <a:lnTo>
                  <a:pt x="802" y="657"/>
                </a:lnTo>
                <a:lnTo>
                  <a:pt x="814" y="661"/>
                </a:lnTo>
                <a:lnTo>
                  <a:pt x="828" y="658"/>
                </a:lnTo>
                <a:lnTo>
                  <a:pt x="843" y="652"/>
                </a:lnTo>
                <a:lnTo>
                  <a:pt x="859" y="644"/>
                </a:lnTo>
                <a:lnTo>
                  <a:pt x="874" y="637"/>
                </a:lnTo>
                <a:lnTo>
                  <a:pt x="886" y="635"/>
                </a:lnTo>
                <a:lnTo>
                  <a:pt x="895" y="636"/>
                </a:lnTo>
                <a:lnTo>
                  <a:pt x="903" y="644"/>
                </a:lnTo>
                <a:lnTo>
                  <a:pt x="910" y="656"/>
                </a:lnTo>
                <a:lnTo>
                  <a:pt x="912" y="670"/>
                </a:lnTo>
                <a:lnTo>
                  <a:pt x="911" y="683"/>
                </a:lnTo>
                <a:lnTo>
                  <a:pt x="906" y="695"/>
                </a:lnTo>
                <a:lnTo>
                  <a:pt x="901" y="704"/>
                </a:lnTo>
                <a:lnTo>
                  <a:pt x="894" y="711"/>
                </a:lnTo>
                <a:lnTo>
                  <a:pt x="890" y="715"/>
                </a:lnTo>
                <a:lnTo>
                  <a:pt x="889" y="716"/>
                </a:lnTo>
                <a:lnTo>
                  <a:pt x="832" y="761"/>
                </a:lnTo>
                <a:lnTo>
                  <a:pt x="819" y="774"/>
                </a:lnTo>
                <a:lnTo>
                  <a:pt x="810" y="791"/>
                </a:lnTo>
                <a:lnTo>
                  <a:pt x="803" y="808"/>
                </a:lnTo>
                <a:lnTo>
                  <a:pt x="802" y="825"/>
                </a:lnTo>
                <a:lnTo>
                  <a:pt x="803" y="841"/>
                </a:lnTo>
                <a:lnTo>
                  <a:pt x="805" y="852"/>
                </a:lnTo>
                <a:lnTo>
                  <a:pt x="806" y="862"/>
                </a:lnTo>
                <a:lnTo>
                  <a:pt x="806" y="864"/>
                </a:lnTo>
                <a:lnTo>
                  <a:pt x="809" y="889"/>
                </a:lnTo>
                <a:lnTo>
                  <a:pt x="809" y="909"/>
                </a:lnTo>
                <a:lnTo>
                  <a:pt x="807" y="925"/>
                </a:lnTo>
                <a:lnTo>
                  <a:pt x="805" y="935"/>
                </a:lnTo>
                <a:lnTo>
                  <a:pt x="801" y="942"/>
                </a:lnTo>
                <a:lnTo>
                  <a:pt x="793" y="943"/>
                </a:lnTo>
                <a:lnTo>
                  <a:pt x="785" y="940"/>
                </a:lnTo>
                <a:lnTo>
                  <a:pt x="776" y="934"/>
                </a:lnTo>
                <a:lnTo>
                  <a:pt x="767" y="926"/>
                </a:lnTo>
                <a:lnTo>
                  <a:pt x="760" y="917"/>
                </a:lnTo>
                <a:lnTo>
                  <a:pt x="755" y="906"/>
                </a:lnTo>
                <a:lnTo>
                  <a:pt x="563" y="520"/>
                </a:lnTo>
                <a:lnTo>
                  <a:pt x="554" y="506"/>
                </a:lnTo>
                <a:lnTo>
                  <a:pt x="542" y="498"/>
                </a:lnTo>
                <a:lnTo>
                  <a:pt x="530" y="498"/>
                </a:lnTo>
                <a:lnTo>
                  <a:pt x="517" y="505"/>
                </a:lnTo>
                <a:lnTo>
                  <a:pt x="274" y="716"/>
                </a:lnTo>
                <a:lnTo>
                  <a:pt x="264" y="726"/>
                </a:lnTo>
                <a:lnTo>
                  <a:pt x="256" y="741"/>
                </a:lnTo>
                <a:lnTo>
                  <a:pt x="249" y="757"/>
                </a:lnTo>
                <a:lnTo>
                  <a:pt x="247" y="772"/>
                </a:lnTo>
                <a:lnTo>
                  <a:pt x="248" y="788"/>
                </a:lnTo>
                <a:lnTo>
                  <a:pt x="251" y="809"/>
                </a:lnTo>
                <a:lnTo>
                  <a:pt x="253" y="827"/>
                </a:lnTo>
                <a:lnTo>
                  <a:pt x="255" y="847"/>
                </a:lnTo>
                <a:lnTo>
                  <a:pt x="252" y="864"/>
                </a:lnTo>
                <a:lnTo>
                  <a:pt x="249" y="876"/>
                </a:lnTo>
                <a:lnTo>
                  <a:pt x="238" y="890"/>
                </a:lnTo>
                <a:lnTo>
                  <a:pt x="226" y="900"/>
                </a:lnTo>
                <a:lnTo>
                  <a:pt x="214" y="904"/>
                </a:lnTo>
                <a:lnTo>
                  <a:pt x="201" y="905"/>
                </a:lnTo>
                <a:lnTo>
                  <a:pt x="192" y="902"/>
                </a:lnTo>
                <a:lnTo>
                  <a:pt x="181" y="896"/>
                </a:lnTo>
                <a:lnTo>
                  <a:pt x="171" y="885"/>
                </a:lnTo>
                <a:lnTo>
                  <a:pt x="162" y="869"/>
                </a:lnTo>
                <a:lnTo>
                  <a:pt x="155" y="850"/>
                </a:lnTo>
                <a:lnTo>
                  <a:pt x="150" y="831"/>
                </a:lnTo>
                <a:lnTo>
                  <a:pt x="144" y="812"/>
                </a:lnTo>
                <a:lnTo>
                  <a:pt x="137" y="791"/>
                </a:lnTo>
                <a:lnTo>
                  <a:pt x="125" y="768"/>
                </a:lnTo>
                <a:lnTo>
                  <a:pt x="105" y="754"/>
                </a:lnTo>
                <a:lnTo>
                  <a:pt x="84" y="743"/>
                </a:lnTo>
                <a:lnTo>
                  <a:pt x="66" y="734"/>
                </a:lnTo>
                <a:lnTo>
                  <a:pt x="47" y="726"/>
                </a:lnTo>
                <a:lnTo>
                  <a:pt x="29" y="717"/>
                </a:lnTo>
                <a:lnTo>
                  <a:pt x="14" y="707"/>
                </a:lnTo>
                <a:lnTo>
                  <a:pt x="5" y="695"/>
                </a:lnTo>
                <a:lnTo>
                  <a:pt x="1" y="683"/>
                </a:lnTo>
                <a:lnTo>
                  <a:pt x="0" y="674"/>
                </a:lnTo>
                <a:lnTo>
                  <a:pt x="3" y="662"/>
                </a:lnTo>
                <a:lnTo>
                  <a:pt x="8" y="650"/>
                </a:lnTo>
                <a:lnTo>
                  <a:pt x="18" y="640"/>
                </a:lnTo>
                <a:lnTo>
                  <a:pt x="34" y="631"/>
                </a:lnTo>
                <a:lnTo>
                  <a:pt x="47" y="628"/>
                </a:lnTo>
                <a:lnTo>
                  <a:pt x="64" y="629"/>
                </a:lnTo>
                <a:lnTo>
                  <a:pt x="83" y="632"/>
                </a:lnTo>
                <a:lnTo>
                  <a:pt x="101" y="638"/>
                </a:lnTo>
                <a:lnTo>
                  <a:pt x="122" y="644"/>
                </a:lnTo>
                <a:lnTo>
                  <a:pt x="137" y="646"/>
                </a:lnTo>
                <a:lnTo>
                  <a:pt x="154" y="646"/>
                </a:lnTo>
                <a:lnTo>
                  <a:pt x="169" y="642"/>
                </a:lnTo>
                <a:lnTo>
                  <a:pt x="185" y="636"/>
                </a:lnTo>
                <a:lnTo>
                  <a:pt x="197" y="627"/>
                </a:lnTo>
                <a:lnTo>
                  <a:pt x="440" y="414"/>
                </a:lnTo>
                <a:lnTo>
                  <a:pt x="448" y="403"/>
                </a:lnTo>
                <a:lnTo>
                  <a:pt x="448" y="390"/>
                </a:lnTo>
                <a:lnTo>
                  <a:pt x="442" y="379"/>
                </a:lnTo>
                <a:lnTo>
                  <a:pt x="429" y="367"/>
                </a:lnTo>
                <a:lnTo>
                  <a:pt x="72" y="125"/>
                </a:lnTo>
                <a:lnTo>
                  <a:pt x="63" y="119"/>
                </a:lnTo>
                <a:lnTo>
                  <a:pt x="55" y="111"/>
                </a:lnTo>
                <a:lnTo>
                  <a:pt x="47" y="100"/>
                </a:lnTo>
                <a:lnTo>
                  <a:pt x="43" y="91"/>
                </a:lnTo>
                <a:lnTo>
                  <a:pt x="41" y="82"/>
                </a:lnTo>
                <a:lnTo>
                  <a:pt x="43" y="75"/>
                </a:lnTo>
                <a:lnTo>
                  <a:pt x="50" y="71"/>
                </a:lnTo>
                <a:lnTo>
                  <a:pt x="62" y="70"/>
                </a:lnTo>
                <a:lnTo>
                  <a:pt x="77" y="71"/>
                </a:lnTo>
                <a:lnTo>
                  <a:pt x="97" y="74"/>
                </a:lnTo>
                <a:lnTo>
                  <a:pt x="121" y="81"/>
                </a:lnTo>
                <a:lnTo>
                  <a:pt x="125" y="81"/>
                </a:lnTo>
                <a:lnTo>
                  <a:pt x="133" y="83"/>
                </a:lnTo>
                <a:lnTo>
                  <a:pt x="144" y="86"/>
                </a:lnTo>
                <a:lnTo>
                  <a:pt x="159" y="90"/>
                </a:lnTo>
                <a:lnTo>
                  <a:pt x="176" y="90"/>
                </a:lnTo>
                <a:lnTo>
                  <a:pt x="196" y="87"/>
                </a:lnTo>
                <a:lnTo>
                  <a:pt x="213" y="79"/>
                </a:lnTo>
                <a:lnTo>
                  <a:pt x="228" y="69"/>
                </a:lnTo>
                <a:lnTo>
                  <a:pt x="280" y="19"/>
                </a:lnTo>
                <a:lnTo>
                  <a:pt x="281" y="18"/>
                </a:lnTo>
                <a:lnTo>
                  <a:pt x="286" y="14"/>
                </a:lnTo>
                <a:lnTo>
                  <a:pt x="293" y="8"/>
                </a:lnTo>
                <a:lnTo>
                  <a:pt x="303" y="4"/>
                </a:lnTo>
                <a:lnTo>
                  <a:pt x="315" y="0"/>
                </a:lnTo>
                <a:close/>
              </a:path>
            </a:pathLst>
          </a:custGeom>
          <a:solidFill>
            <a:schemeClr val="accent6"/>
          </a:solidFill>
          <a:ln w="254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664"/>
          <p:cNvSpPr>
            <a:spLocks/>
          </p:cNvSpPr>
          <p:nvPr/>
        </p:nvSpPr>
        <p:spPr bwMode="auto">
          <a:xfrm>
            <a:off x="3245715" y="3538538"/>
            <a:ext cx="1344613" cy="1289050"/>
          </a:xfrm>
          <a:custGeom>
            <a:avLst/>
            <a:gdLst>
              <a:gd name="T0" fmla="*/ 835 w 847"/>
              <a:gd name="T1" fmla="*/ 16 h 812"/>
              <a:gd name="T2" fmla="*/ 842 w 847"/>
              <a:gd name="T3" fmla="*/ 68 h 812"/>
              <a:gd name="T4" fmla="*/ 661 w 847"/>
              <a:gd name="T5" fmla="*/ 249 h 812"/>
              <a:gd name="T6" fmla="*/ 637 w 847"/>
              <a:gd name="T7" fmla="*/ 311 h 812"/>
              <a:gd name="T8" fmla="*/ 665 w 847"/>
              <a:gd name="T9" fmla="*/ 358 h 812"/>
              <a:gd name="T10" fmla="*/ 728 w 847"/>
              <a:gd name="T11" fmla="*/ 344 h 812"/>
              <a:gd name="T12" fmla="*/ 764 w 847"/>
              <a:gd name="T13" fmla="*/ 364 h 812"/>
              <a:gd name="T14" fmla="*/ 760 w 847"/>
              <a:gd name="T15" fmla="*/ 403 h 812"/>
              <a:gd name="T16" fmla="*/ 707 w 847"/>
              <a:gd name="T17" fmla="*/ 449 h 812"/>
              <a:gd name="T18" fmla="*/ 678 w 847"/>
              <a:gd name="T19" fmla="*/ 505 h 812"/>
              <a:gd name="T20" fmla="*/ 701 w 847"/>
              <a:gd name="T21" fmla="*/ 568 h 812"/>
              <a:gd name="T22" fmla="*/ 752 w 847"/>
              <a:gd name="T23" fmla="*/ 547 h 812"/>
              <a:gd name="T24" fmla="*/ 783 w 847"/>
              <a:gd name="T25" fmla="*/ 563 h 812"/>
              <a:gd name="T26" fmla="*/ 773 w 847"/>
              <a:gd name="T27" fmla="*/ 608 h 812"/>
              <a:gd name="T28" fmla="*/ 708 w 847"/>
              <a:gd name="T29" fmla="*/ 665 h 812"/>
              <a:gd name="T30" fmla="*/ 695 w 847"/>
              <a:gd name="T31" fmla="*/ 723 h 812"/>
              <a:gd name="T32" fmla="*/ 700 w 847"/>
              <a:gd name="T33" fmla="*/ 765 h 812"/>
              <a:gd name="T34" fmla="*/ 693 w 847"/>
              <a:gd name="T35" fmla="*/ 811 h 812"/>
              <a:gd name="T36" fmla="*/ 665 w 847"/>
              <a:gd name="T37" fmla="*/ 797 h 812"/>
              <a:gd name="T38" fmla="*/ 476 w 847"/>
              <a:gd name="T39" fmla="*/ 438 h 812"/>
              <a:gd name="T40" fmla="*/ 238 w 847"/>
              <a:gd name="T41" fmla="*/ 623 h 812"/>
              <a:gd name="T42" fmla="*/ 216 w 847"/>
              <a:gd name="T43" fmla="*/ 685 h 812"/>
              <a:gd name="T44" fmla="*/ 221 w 847"/>
              <a:gd name="T45" fmla="*/ 751 h 812"/>
              <a:gd name="T46" fmla="*/ 188 w 847"/>
              <a:gd name="T47" fmla="*/ 786 h 812"/>
              <a:gd name="T48" fmla="*/ 151 w 847"/>
              <a:gd name="T49" fmla="*/ 770 h 812"/>
              <a:gd name="T50" fmla="*/ 122 w 847"/>
              <a:gd name="T51" fmla="*/ 696 h 812"/>
              <a:gd name="T52" fmla="*/ 58 w 847"/>
              <a:gd name="T53" fmla="*/ 643 h 812"/>
              <a:gd name="T54" fmla="*/ 6 w 847"/>
              <a:gd name="T55" fmla="*/ 609 h 812"/>
              <a:gd name="T56" fmla="*/ 8 w 847"/>
              <a:gd name="T57" fmla="*/ 571 h 812"/>
              <a:gd name="T58" fmla="*/ 55 w 847"/>
              <a:gd name="T59" fmla="*/ 553 h 812"/>
              <a:gd name="T60" fmla="*/ 121 w 847"/>
              <a:gd name="T61" fmla="*/ 566 h 812"/>
              <a:gd name="T62" fmla="*/ 374 w 847"/>
              <a:gd name="T63" fmla="*/ 362 h 812"/>
              <a:gd name="T64" fmla="*/ 367 w 847"/>
              <a:gd name="T65" fmla="*/ 322 h 812"/>
              <a:gd name="T66" fmla="*/ 33 w 847"/>
              <a:gd name="T67" fmla="*/ 97 h 812"/>
              <a:gd name="T68" fmla="*/ 36 w 847"/>
              <a:gd name="T69" fmla="*/ 72 h 812"/>
              <a:gd name="T70" fmla="*/ 96 w 847"/>
              <a:gd name="T71" fmla="*/ 79 h 812"/>
              <a:gd name="T72" fmla="*/ 129 w 847"/>
              <a:gd name="T73" fmla="*/ 85 h 812"/>
              <a:gd name="T74" fmla="*/ 188 w 847"/>
              <a:gd name="T75" fmla="*/ 67 h 812"/>
              <a:gd name="T76" fmla="*/ 250 w 847"/>
              <a:gd name="T77" fmla="*/ 12 h 812"/>
              <a:gd name="T78" fmla="*/ 294 w 847"/>
              <a:gd name="T79" fmla="*/ 18 h 812"/>
              <a:gd name="T80" fmla="*/ 290 w 847"/>
              <a:gd name="T81" fmla="*/ 55 h 812"/>
              <a:gd name="T82" fmla="*/ 273 w 847"/>
              <a:gd name="T83" fmla="*/ 102 h 812"/>
              <a:gd name="T84" fmla="*/ 347 w 847"/>
              <a:gd name="T85" fmla="*/ 122 h 812"/>
              <a:gd name="T86" fmla="*/ 399 w 847"/>
              <a:gd name="T87" fmla="*/ 88 h 812"/>
              <a:gd name="T88" fmla="*/ 457 w 847"/>
              <a:gd name="T89" fmla="*/ 45 h 812"/>
              <a:gd name="T90" fmla="*/ 490 w 847"/>
              <a:gd name="T91" fmla="*/ 58 h 812"/>
              <a:gd name="T92" fmla="*/ 491 w 847"/>
              <a:gd name="T93" fmla="*/ 105 h 812"/>
              <a:gd name="T94" fmla="*/ 481 w 847"/>
              <a:gd name="T95" fmla="*/ 163 h 812"/>
              <a:gd name="T96" fmla="*/ 537 w 847"/>
              <a:gd name="T97" fmla="*/ 182 h 812"/>
              <a:gd name="T98" fmla="*/ 737 w 847"/>
              <a:gd name="T99" fmla="*/ 33 h 812"/>
              <a:gd name="T100" fmla="*/ 800 w 847"/>
              <a:gd name="T101" fmla="*/ 0 h 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47" h="812">
                <a:moveTo>
                  <a:pt x="800" y="0"/>
                </a:moveTo>
                <a:lnTo>
                  <a:pt x="808" y="0"/>
                </a:lnTo>
                <a:lnTo>
                  <a:pt x="822" y="5"/>
                </a:lnTo>
                <a:lnTo>
                  <a:pt x="835" y="16"/>
                </a:lnTo>
                <a:lnTo>
                  <a:pt x="844" y="29"/>
                </a:lnTo>
                <a:lnTo>
                  <a:pt x="847" y="43"/>
                </a:lnTo>
                <a:lnTo>
                  <a:pt x="847" y="51"/>
                </a:lnTo>
                <a:lnTo>
                  <a:pt x="842" y="68"/>
                </a:lnTo>
                <a:lnTo>
                  <a:pt x="831" y="84"/>
                </a:lnTo>
                <a:lnTo>
                  <a:pt x="819" y="100"/>
                </a:lnTo>
                <a:lnTo>
                  <a:pt x="808" y="111"/>
                </a:lnTo>
                <a:lnTo>
                  <a:pt x="661" y="249"/>
                </a:lnTo>
                <a:lnTo>
                  <a:pt x="650" y="261"/>
                </a:lnTo>
                <a:lnTo>
                  <a:pt x="642" y="277"/>
                </a:lnTo>
                <a:lnTo>
                  <a:pt x="638" y="295"/>
                </a:lnTo>
                <a:lnTo>
                  <a:pt x="637" y="311"/>
                </a:lnTo>
                <a:lnTo>
                  <a:pt x="640" y="329"/>
                </a:lnTo>
                <a:lnTo>
                  <a:pt x="644" y="344"/>
                </a:lnTo>
                <a:lnTo>
                  <a:pt x="653" y="353"/>
                </a:lnTo>
                <a:lnTo>
                  <a:pt x="665" y="358"/>
                </a:lnTo>
                <a:lnTo>
                  <a:pt x="679" y="357"/>
                </a:lnTo>
                <a:lnTo>
                  <a:pt x="695" y="353"/>
                </a:lnTo>
                <a:lnTo>
                  <a:pt x="712" y="348"/>
                </a:lnTo>
                <a:lnTo>
                  <a:pt x="728" y="344"/>
                </a:lnTo>
                <a:lnTo>
                  <a:pt x="739" y="343"/>
                </a:lnTo>
                <a:lnTo>
                  <a:pt x="749" y="346"/>
                </a:lnTo>
                <a:lnTo>
                  <a:pt x="758" y="353"/>
                </a:lnTo>
                <a:lnTo>
                  <a:pt x="764" y="364"/>
                </a:lnTo>
                <a:lnTo>
                  <a:pt x="768" y="375"/>
                </a:lnTo>
                <a:lnTo>
                  <a:pt x="768" y="388"/>
                </a:lnTo>
                <a:lnTo>
                  <a:pt x="768" y="388"/>
                </a:lnTo>
                <a:lnTo>
                  <a:pt x="760" y="403"/>
                </a:lnTo>
                <a:lnTo>
                  <a:pt x="747" y="417"/>
                </a:lnTo>
                <a:lnTo>
                  <a:pt x="733" y="430"/>
                </a:lnTo>
                <a:lnTo>
                  <a:pt x="718" y="441"/>
                </a:lnTo>
                <a:lnTo>
                  <a:pt x="707" y="449"/>
                </a:lnTo>
                <a:lnTo>
                  <a:pt x="695" y="459"/>
                </a:lnTo>
                <a:lnTo>
                  <a:pt x="686" y="474"/>
                </a:lnTo>
                <a:lnTo>
                  <a:pt x="679" y="490"/>
                </a:lnTo>
                <a:lnTo>
                  <a:pt x="678" y="505"/>
                </a:lnTo>
                <a:lnTo>
                  <a:pt x="680" y="543"/>
                </a:lnTo>
                <a:lnTo>
                  <a:pt x="684" y="556"/>
                </a:lnTo>
                <a:lnTo>
                  <a:pt x="691" y="566"/>
                </a:lnTo>
                <a:lnTo>
                  <a:pt x="701" y="568"/>
                </a:lnTo>
                <a:lnTo>
                  <a:pt x="713" y="566"/>
                </a:lnTo>
                <a:lnTo>
                  <a:pt x="726" y="559"/>
                </a:lnTo>
                <a:lnTo>
                  <a:pt x="739" y="553"/>
                </a:lnTo>
                <a:lnTo>
                  <a:pt x="752" y="547"/>
                </a:lnTo>
                <a:lnTo>
                  <a:pt x="763" y="545"/>
                </a:lnTo>
                <a:lnTo>
                  <a:pt x="771" y="546"/>
                </a:lnTo>
                <a:lnTo>
                  <a:pt x="777" y="553"/>
                </a:lnTo>
                <a:lnTo>
                  <a:pt x="783" y="563"/>
                </a:lnTo>
                <a:lnTo>
                  <a:pt x="785" y="575"/>
                </a:lnTo>
                <a:lnTo>
                  <a:pt x="785" y="585"/>
                </a:lnTo>
                <a:lnTo>
                  <a:pt x="780" y="598"/>
                </a:lnTo>
                <a:lnTo>
                  <a:pt x="773" y="608"/>
                </a:lnTo>
                <a:lnTo>
                  <a:pt x="768" y="613"/>
                </a:lnTo>
                <a:lnTo>
                  <a:pt x="766" y="614"/>
                </a:lnTo>
                <a:lnTo>
                  <a:pt x="718" y="654"/>
                </a:lnTo>
                <a:lnTo>
                  <a:pt x="708" y="665"/>
                </a:lnTo>
                <a:lnTo>
                  <a:pt x="699" y="680"/>
                </a:lnTo>
                <a:lnTo>
                  <a:pt x="695" y="696"/>
                </a:lnTo>
                <a:lnTo>
                  <a:pt x="693" y="710"/>
                </a:lnTo>
                <a:lnTo>
                  <a:pt x="695" y="723"/>
                </a:lnTo>
                <a:lnTo>
                  <a:pt x="696" y="734"/>
                </a:lnTo>
                <a:lnTo>
                  <a:pt x="697" y="740"/>
                </a:lnTo>
                <a:lnTo>
                  <a:pt x="697" y="743"/>
                </a:lnTo>
                <a:lnTo>
                  <a:pt x="700" y="765"/>
                </a:lnTo>
                <a:lnTo>
                  <a:pt x="700" y="782"/>
                </a:lnTo>
                <a:lnTo>
                  <a:pt x="700" y="795"/>
                </a:lnTo>
                <a:lnTo>
                  <a:pt x="697" y="805"/>
                </a:lnTo>
                <a:lnTo>
                  <a:pt x="693" y="811"/>
                </a:lnTo>
                <a:lnTo>
                  <a:pt x="688" y="812"/>
                </a:lnTo>
                <a:lnTo>
                  <a:pt x="680" y="810"/>
                </a:lnTo>
                <a:lnTo>
                  <a:pt x="672" y="805"/>
                </a:lnTo>
                <a:lnTo>
                  <a:pt x="665" y="797"/>
                </a:lnTo>
                <a:lnTo>
                  <a:pt x="658" y="789"/>
                </a:lnTo>
                <a:lnTo>
                  <a:pt x="653" y="781"/>
                </a:lnTo>
                <a:lnTo>
                  <a:pt x="483" y="450"/>
                </a:lnTo>
                <a:lnTo>
                  <a:pt x="476" y="438"/>
                </a:lnTo>
                <a:lnTo>
                  <a:pt x="465" y="433"/>
                </a:lnTo>
                <a:lnTo>
                  <a:pt x="454" y="432"/>
                </a:lnTo>
                <a:lnTo>
                  <a:pt x="444" y="438"/>
                </a:lnTo>
                <a:lnTo>
                  <a:pt x="238" y="623"/>
                </a:lnTo>
                <a:lnTo>
                  <a:pt x="227" y="635"/>
                </a:lnTo>
                <a:lnTo>
                  <a:pt x="218" y="652"/>
                </a:lnTo>
                <a:lnTo>
                  <a:pt x="214" y="669"/>
                </a:lnTo>
                <a:lnTo>
                  <a:pt x="216" y="685"/>
                </a:lnTo>
                <a:lnTo>
                  <a:pt x="218" y="705"/>
                </a:lnTo>
                <a:lnTo>
                  <a:pt x="221" y="721"/>
                </a:lnTo>
                <a:lnTo>
                  <a:pt x="222" y="736"/>
                </a:lnTo>
                <a:lnTo>
                  <a:pt x="221" y="751"/>
                </a:lnTo>
                <a:lnTo>
                  <a:pt x="218" y="763"/>
                </a:lnTo>
                <a:lnTo>
                  <a:pt x="209" y="774"/>
                </a:lnTo>
                <a:lnTo>
                  <a:pt x="199" y="782"/>
                </a:lnTo>
                <a:lnTo>
                  <a:pt x="188" y="786"/>
                </a:lnTo>
                <a:lnTo>
                  <a:pt x="178" y="788"/>
                </a:lnTo>
                <a:lnTo>
                  <a:pt x="170" y="785"/>
                </a:lnTo>
                <a:lnTo>
                  <a:pt x="160" y="780"/>
                </a:lnTo>
                <a:lnTo>
                  <a:pt x="151" y="770"/>
                </a:lnTo>
                <a:lnTo>
                  <a:pt x="143" y="757"/>
                </a:lnTo>
                <a:lnTo>
                  <a:pt x="137" y="740"/>
                </a:lnTo>
                <a:lnTo>
                  <a:pt x="130" y="719"/>
                </a:lnTo>
                <a:lnTo>
                  <a:pt x="122" y="696"/>
                </a:lnTo>
                <a:lnTo>
                  <a:pt x="109" y="671"/>
                </a:lnTo>
                <a:lnTo>
                  <a:pt x="92" y="659"/>
                </a:lnTo>
                <a:lnTo>
                  <a:pt x="74" y="650"/>
                </a:lnTo>
                <a:lnTo>
                  <a:pt x="58" y="643"/>
                </a:lnTo>
                <a:lnTo>
                  <a:pt x="42" y="637"/>
                </a:lnTo>
                <a:lnTo>
                  <a:pt x="27" y="629"/>
                </a:lnTo>
                <a:lnTo>
                  <a:pt x="15" y="619"/>
                </a:lnTo>
                <a:lnTo>
                  <a:pt x="6" y="609"/>
                </a:lnTo>
                <a:lnTo>
                  <a:pt x="2" y="600"/>
                </a:lnTo>
                <a:lnTo>
                  <a:pt x="0" y="592"/>
                </a:lnTo>
                <a:lnTo>
                  <a:pt x="3" y="581"/>
                </a:lnTo>
                <a:lnTo>
                  <a:pt x="8" y="571"/>
                </a:lnTo>
                <a:lnTo>
                  <a:pt x="16" y="562"/>
                </a:lnTo>
                <a:lnTo>
                  <a:pt x="29" y="554"/>
                </a:lnTo>
                <a:lnTo>
                  <a:pt x="41" y="551"/>
                </a:lnTo>
                <a:lnTo>
                  <a:pt x="55" y="553"/>
                </a:lnTo>
                <a:lnTo>
                  <a:pt x="71" y="554"/>
                </a:lnTo>
                <a:lnTo>
                  <a:pt x="87" y="559"/>
                </a:lnTo>
                <a:lnTo>
                  <a:pt x="105" y="563"/>
                </a:lnTo>
                <a:lnTo>
                  <a:pt x="121" y="566"/>
                </a:lnTo>
                <a:lnTo>
                  <a:pt x="139" y="564"/>
                </a:lnTo>
                <a:lnTo>
                  <a:pt x="157" y="558"/>
                </a:lnTo>
                <a:lnTo>
                  <a:pt x="170" y="549"/>
                </a:lnTo>
                <a:lnTo>
                  <a:pt x="374" y="362"/>
                </a:lnTo>
                <a:lnTo>
                  <a:pt x="382" y="352"/>
                </a:lnTo>
                <a:lnTo>
                  <a:pt x="382" y="341"/>
                </a:lnTo>
                <a:lnTo>
                  <a:pt x="377" y="331"/>
                </a:lnTo>
                <a:lnTo>
                  <a:pt x="367" y="322"/>
                </a:lnTo>
                <a:lnTo>
                  <a:pt x="55" y="118"/>
                </a:lnTo>
                <a:lnTo>
                  <a:pt x="48" y="113"/>
                </a:lnTo>
                <a:lnTo>
                  <a:pt x="40" y="105"/>
                </a:lnTo>
                <a:lnTo>
                  <a:pt x="33" y="97"/>
                </a:lnTo>
                <a:lnTo>
                  <a:pt x="29" y="89"/>
                </a:lnTo>
                <a:lnTo>
                  <a:pt x="28" y="81"/>
                </a:lnTo>
                <a:lnTo>
                  <a:pt x="29" y="75"/>
                </a:lnTo>
                <a:lnTo>
                  <a:pt x="36" y="72"/>
                </a:lnTo>
                <a:lnTo>
                  <a:pt x="45" y="71"/>
                </a:lnTo>
                <a:lnTo>
                  <a:pt x="58" y="71"/>
                </a:lnTo>
                <a:lnTo>
                  <a:pt x="75" y="73"/>
                </a:lnTo>
                <a:lnTo>
                  <a:pt x="96" y="79"/>
                </a:lnTo>
                <a:lnTo>
                  <a:pt x="99" y="79"/>
                </a:lnTo>
                <a:lnTo>
                  <a:pt x="107" y="81"/>
                </a:lnTo>
                <a:lnTo>
                  <a:pt x="117" y="83"/>
                </a:lnTo>
                <a:lnTo>
                  <a:pt x="129" y="85"/>
                </a:lnTo>
                <a:lnTo>
                  <a:pt x="145" y="87"/>
                </a:lnTo>
                <a:lnTo>
                  <a:pt x="160" y="83"/>
                </a:lnTo>
                <a:lnTo>
                  <a:pt x="175" y="76"/>
                </a:lnTo>
                <a:lnTo>
                  <a:pt x="188" y="67"/>
                </a:lnTo>
                <a:lnTo>
                  <a:pt x="231" y="24"/>
                </a:lnTo>
                <a:lnTo>
                  <a:pt x="234" y="21"/>
                </a:lnTo>
                <a:lnTo>
                  <a:pt x="241" y="17"/>
                </a:lnTo>
                <a:lnTo>
                  <a:pt x="250" y="12"/>
                </a:lnTo>
                <a:lnTo>
                  <a:pt x="263" y="8"/>
                </a:lnTo>
                <a:lnTo>
                  <a:pt x="273" y="8"/>
                </a:lnTo>
                <a:lnTo>
                  <a:pt x="285" y="12"/>
                </a:lnTo>
                <a:lnTo>
                  <a:pt x="294" y="18"/>
                </a:lnTo>
                <a:lnTo>
                  <a:pt x="301" y="26"/>
                </a:lnTo>
                <a:lnTo>
                  <a:pt x="301" y="33"/>
                </a:lnTo>
                <a:lnTo>
                  <a:pt x="297" y="43"/>
                </a:lnTo>
                <a:lnTo>
                  <a:pt x="290" y="55"/>
                </a:lnTo>
                <a:lnTo>
                  <a:pt x="283" y="68"/>
                </a:lnTo>
                <a:lnTo>
                  <a:pt x="275" y="81"/>
                </a:lnTo>
                <a:lnTo>
                  <a:pt x="271" y="92"/>
                </a:lnTo>
                <a:lnTo>
                  <a:pt x="273" y="102"/>
                </a:lnTo>
                <a:lnTo>
                  <a:pt x="281" y="110"/>
                </a:lnTo>
                <a:lnTo>
                  <a:pt x="294" y="115"/>
                </a:lnTo>
                <a:lnTo>
                  <a:pt x="331" y="122"/>
                </a:lnTo>
                <a:lnTo>
                  <a:pt x="347" y="122"/>
                </a:lnTo>
                <a:lnTo>
                  <a:pt x="364" y="118"/>
                </a:lnTo>
                <a:lnTo>
                  <a:pt x="378" y="110"/>
                </a:lnTo>
                <a:lnTo>
                  <a:pt x="391" y="100"/>
                </a:lnTo>
                <a:lnTo>
                  <a:pt x="399" y="88"/>
                </a:lnTo>
                <a:lnTo>
                  <a:pt x="411" y="75"/>
                </a:lnTo>
                <a:lnTo>
                  <a:pt x="426" y="62"/>
                </a:lnTo>
                <a:lnTo>
                  <a:pt x="441" y="51"/>
                </a:lnTo>
                <a:lnTo>
                  <a:pt x="457" y="45"/>
                </a:lnTo>
                <a:lnTo>
                  <a:pt x="457" y="45"/>
                </a:lnTo>
                <a:lnTo>
                  <a:pt x="470" y="45"/>
                </a:lnTo>
                <a:lnTo>
                  <a:pt x="481" y="50"/>
                </a:lnTo>
                <a:lnTo>
                  <a:pt x="490" y="58"/>
                </a:lnTo>
                <a:lnTo>
                  <a:pt x="497" y="67"/>
                </a:lnTo>
                <a:lnTo>
                  <a:pt x="499" y="77"/>
                </a:lnTo>
                <a:lnTo>
                  <a:pt x="497" y="89"/>
                </a:lnTo>
                <a:lnTo>
                  <a:pt x="491" y="105"/>
                </a:lnTo>
                <a:lnTo>
                  <a:pt x="485" y="121"/>
                </a:lnTo>
                <a:lnTo>
                  <a:pt x="479" y="136"/>
                </a:lnTo>
                <a:lnTo>
                  <a:pt x="477" y="150"/>
                </a:lnTo>
                <a:lnTo>
                  <a:pt x="481" y="163"/>
                </a:lnTo>
                <a:lnTo>
                  <a:pt x="489" y="172"/>
                </a:lnTo>
                <a:lnTo>
                  <a:pt x="502" y="178"/>
                </a:lnTo>
                <a:lnTo>
                  <a:pt x="520" y="182"/>
                </a:lnTo>
                <a:lnTo>
                  <a:pt x="537" y="182"/>
                </a:lnTo>
                <a:lnTo>
                  <a:pt x="554" y="180"/>
                </a:lnTo>
                <a:lnTo>
                  <a:pt x="571" y="175"/>
                </a:lnTo>
                <a:lnTo>
                  <a:pt x="584" y="165"/>
                </a:lnTo>
                <a:lnTo>
                  <a:pt x="737" y="33"/>
                </a:lnTo>
                <a:lnTo>
                  <a:pt x="750" y="22"/>
                </a:lnTo>
                <a:lnTo>
                  <a:pt x="766" y="12"/>
                </a:lnTo>
                <a:lnTo>
                  <a:pt x="784" y="4"/>
                </a:lnTo>
                <a:lnTo>
                  <a:pt x="800" y="0"/>
                </a:lnTo>
                <a:close/>
              </a:path>
            </a:pathLst>
          </a:custGeom>
          <a:solidFill>
            <a:schemeClr val="accent5"/>
          </a:solidFill>
          <a:ln w="254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667"/>
          <p:cNvSpPr>
            <a:spLocks/>
          </p:cNvSpPr>
          <p:nvPr/>
        </p:nvSpPr>
        <p:spPr bwMode="auto">
          <a:xfrm>
            <a:off x="1440728" y="573088"/>
            <a:ext cx="1228725" cy="1193800"/>
          </a:xfrm>
          <a:custGeom>
            <a:avLst/>
            <a:gdLst>
              <a:gd name="T0" fmla="*/ 770 w 774"/>
              <a:gd name="T1" fmla="*/ 26 h 752"/>
              <a:gd name="T2" fmla="*/ 759 w 774"/>
              <a:gd name="T3" fmla="*/ 77 h 752"/>
              <a:gd name="T4" fmla="*/ 595 w 774"/>
              <a:gd name="T5" fmla="*/ 244 h 752"/>
              <a:gd name="T6" fmla="*/ 586 w 774"/>
              <a:gd name="T7" fmla="*/ 308 h 752"/>
              <a:gd name="T8" fmla="*/ 623 w 774"/>
              <a:gd name="T9" fmla="*/ 332 h 752"/>
              <a:gd name="T10" fmla="*/ 679 w 774"/>
              <a:gd name="T11" fmla="*/ 318 h 752"/>
              <a:gd name="T12" fmla="*/ 705 w 774"/>
              <a:gd name="T13" fmla="*/ 360 h 752"/>
              <a:gd name="T14" fmla="*/ 674 w 774"/>
              <a:gd name="T15" fmla="*/ 399 h 752"/>
              <a:gd name="T16" fmla="*/ 631 w 774"/>
              <a:gd name="T17" fmla="*/ 440 h 752"/>
              <a:gd name="T18" fmla="*/ 631 w 774"/>
              <a:gd name="T19" fmla="*/ 516 h 752"/>
              <a:gd name="T20" fmla="*/ 670 w 774"/>
              <a:gd name="T21" fmla="*/ 518 h 752"/>
              <a:gd name="T22" fmla="*/ 712 w 774"/>
              <a:gd name="T23" fmla="*/ 507 h 752"/>
              <a:gd name="T24" fmla="*/ 720 w 774"/>
              <a:gd name="T25" fmla="*/ 553 h 752"/>
              <a:gd name="T26" fmla="*/ 665 w 774"/>
              <a:gd name="T27" fmla="*/ 605 h 752"/>
              <a:gd name="T28" fmla="*/ 642 w 774"/>
              <a:gd name="T29" fmla="*/ 658 h 752"/>
              <a:gd name="T30" fmla="*/ 649 w 774"/>
              <a:gd name="T31" fmla="*/ 709 h 752"/>
              <a:gd name="T32" fmla="*/ 645 w 774"/>
              <a:gd name="T33" fmla="*/ 751 h 752"/>
              <a:gd name="T34" fmla="*/ 617 w 774"/>
              <a:gd name="T35" fmla="*/ 739 h 752"/>
              <a:gd name="T36" fmla="*/ 436 w 774"/>
              <a:gd name="T37" fmla="*/ 411 h 752"/>
              <a:gd name="T38" fmla="*/ 220 w 774"/>
              <a:gd name="T39" fmla="*/ 585 h 752"/>
              <a:gd name="T40" fmla="*/ 200 w 774"/>
              <a:gd name="T41" fmla="*/ 645 h 752"/>
              <a:gd name="T42" fmla="*/ 207 w 774"/>
              <a:gd name="T43" fmla="*/ 705 h 752"/>
              <a:gd name="T44" fmla="*/ 167 w 774"/>
              <a:gd name="T45" fmla="*/ 738 h 752"/>
              <a:gd name="T46" fmla="*/ 129 w 774"/>
              <a:gd name="T47" fmla="*/ 697 h 752"/>
              <a:gd name="T48" fmla="*/ 81 w 774"/>
              <a:gd name="T49" fmla="*/ 618 h 752"/>
              <a:gd name="T50" fmla="*/ 8 w 774"/>
              <a:gd name="T51" fmla="*/ 581 h 752"/>
              <a:gd name="T52" fmla="*/ 11 w 774"/>
              <a:gd name="T53" fmla="*/ 536 h 752"/>
              <a:gd name="T54" fmla="*/ 65 w 774"/>
              <a:gd name="T55" fmla="*/ 525 h 752"/>
              <a:gd name="T56" fmla="*/ 128 w 774"/>
              <a:gd name="T57" fmla="*/ 533 h 752"/>
              <a:gd name="T58" fmla="*/ 348 w 774"/>
              <a:gd name="T59" fmla="*/ 332 h 752"/>
              <a:gd name="T60" fmla="*/ 42 w 774"/>
              <a:gd name="T61" fmla="*/ 123 h 752"/>
              <a:gd name="T62" fmla="*/ 18 w 774"/>
              <a:gd name="T63" fmla="*/ 96 h 752"/>
              <a:gd name="T64" fmla="*/ 32 w 774"/>
              <a:gd name="T65" fmla="*/ 79 h 752"/>
              <a:gd name="T66" fmla="*/ 82 w 774"/>
              <a:gd name="T67" fmla="*/ 85 h 752"/>
              <a:gd name="T68" fmla="*/ 124 w 774"/>
              <a:gd name="T69" fmla="*/ 92 h 752"/>
              <a:gd name="T70" fmla="*/ 204 w 774"/>
              <a:gd name="T71" fmla="*/ 31 h 752"/>
              <a:gd name="T72" fmla="*/ 232 w 774"/>
              <a:gd name="T73" fmla="*/ 17 h 752"/>
              <a:gd name="T74" fmla="*/ 267 w 774"/>
              <a:gd name="T75" fmla="*/ 33 h 752"/>
              <a:gd name="T76" fmla="*/ 251 w 774"/>
              <a:gd name="T77" fmla="*/ 72 h 752"/>
              <a:gd name="T78" fmla="*/ 251 w 774"/>
              <a:gd name="T79" fmla="*/ 112 h 752"/>
              <a:gd name="T80" fmla="*/ 327 w 774"/>
              <a:gd name="T81" fmla="*/ 117 h 752"/>
              <a:gd name="T82" fmla="*/ 371 w 774"/>
              <a:gd name="T83" fmla="*/ 76 h 752"/>
              <a:gd name="T84" fmla="*/ 413 w 774"/>
              <a:gd name="T85" fmla="*/ 47 h 752"/>
              <a:gd name="T86" fmla="*/ 452 w 774"/>
              <a:gd name="T87" fmla="*/ 76 h 752"/>
              <a:gd name="T88" fmla="*/ 434 w 774"/>
              <a:gd name="T89" fmla="*/ 131 h 752"/>
              <a:gd name="T90" fmla="*/ 456 w 774"/>
              <a:gd name="T91" fmla="*/ 169 h 752"/>
              <a:gd name="T92" fmla="*/ 520 w 774"/>
              <a:gd name="T93" fmla="*/ 165 h 752"/>
              <a:gd name="T94" fmla="*/ 698 w 774"/>
              <a:gd name="T95" fmla="*/ 12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74" h="752">
                <a:moveTo>
                  <a:pt x="736" y="0"/>
                </a:moveTo>
                <a:lnTo>
                  <a:pt x="749" y="4"/>
                </a:lnTo>
                <a:lnTo>
                  <a:pt x="761" y="14"/>
                </a:lnTo>
                <a:lnTo>
                  <a:pt x="770" y="26"/>
                </a:lnTo>
                <a:lnTo>
                  <a:pt x="774" y="39"/>
                </a:lnTo>
                <a:lnTo>
                  <a:pt x="772" y="47"/>
                </a:lnTo>
                <a:lnTo>
                  <a:pt x="768" y="62"/>
                </a:lnTo>
                <a:lnTo>
                  <a:pt x="759" y="77"/>
                </a:lnTo>
                <a:lnTo>
                  <a:pt x="749" y="92"/>
                </a:lnTo>
                <a:lnTo>
                  <a:pt x="737" y="104"/>
                </a:lnTo>
                <a:lnTo>
                  <a:pt x="604" y="232"/>
                </a:lnTo>
                <a:lnTo>
                  <a:pt x="595" y="244"/>
                </a:lnTo>
                <a:lnTo>
                  <a:pt x="587" y="260"/>
                </a:lnTo>
                <a:lnTo>
                  <a:pt x="583" y="276"/>
                </a:lnTo>
                <a:lnTo>
                  <a:pt x="583" y="290"/>
                </a:lnTo>
                <a:lnTo>
                  <a:pt x="586" y="308"/>
                </a:lnTo>
                <a:lnTo>
                  <a:pt x="590" y="320"/>
                </a:lnTo>
                <a:lnTo>
                  <a:pt x="599" y="329"/>
                </a:lnTo>
                <a:lnTo>
                  <a:pt x="610" y="333"/>
                </a:lnTo>
                <a:lnTo>
                  <a:pt x="623" y="332"/>
                </a:lnTo>
                <a:lnTo>
                  <a:pt x="637" y="328"/>
                </a:lnTo>
                <a:lnTo>
                  <a:pt x="653" y="323"/>
                </a:lnTo>
                <a:lnTo>
                  <a:pt x="667" y="319"/>
                </a:lnTo>
                <a:lnTo>
                  <a:pt x="679" y="318"/>
                </a:lnTo>
                <a:lnTo>
                  <a:pt x="690" y="323"/>
                </a:lnTo>
                <a:lnTo>
                  <a:pt x="699" y="332"/>
                </a:lnTo>
                <a:lnTo>
                  <a:pt x="705" y="345"/>
                </a:lnTo>
                <a:lnTo>
                  <a:pt x="705" y="360"/>
                </a:lnTo>
                <a:lnTo>
                  <a:pt x="705" y="360"/>
                </a:lnTo>
                <a:lnTo>
                  <a:pt x="699" y="373"/>
                </a:lnTo>
                <a:lnTo>
                  <a:pt x="687" y="387"/>
                </a:lnTo>
                <a:lnTo>
                  <a:pt x="674" y="399"/>
                </a:lnTo>
                <a:lnTo>
                  <a:pt x="661" y="408"/>
                </a:lnTo>
                <a:lnTo>
                  <a:pt x="650" y="416"/>
                </a:lnTo>
                <a:lnTo>
                  <a:pt x="638" y="427"/>
                </a:lnTo>
                <a:lnTo>
                  <a:pt x="631" y="440"/>
                </a:lnTo>
                <a:lnTo>
                  <a:pt x="625" y="455"/>
                </a:lnTo>
                <a:lnTo>
                  <a:pt x="624" y="470"/>
                </a:lnTo>
                <a:lnTo>
                  <a:pt x="628" y="504"/>
                </a:lnTo>
                <a:lnTo>
                  <a:pt x="631" y="516"/>
                </a:lnTo>
                <a:lnTo>
                  <a:pt x="638" y="524"/>
                </a:lnTo>
                <a:lnTo>
                  <a:pt x="648" y="528"/>
                </a:lnTo>
                <a:lnTo>
                  <a:pt x="658" y="525"/>
                </a:lnTo>
                <a:lnTo>
                  <a:pt x="670" y="518"/>
                </a:lnTo>
                <a:lnTo>
                  <a:pt x="683" y="512"/>
                </a:lnTo>
                <a:lnTo>
                  <a:pt x="695" y="507"/>
                </a:lnTo>
                <a:lnTo>
                  <a:pt x="704" y="504"/>
                </a:lnTo>
                <a:lnTo>
                  <a:pt x="712" y="507"/>
                </a:lnTo>
                <a:lnTo>
                  <a:pt x="720" y="516"/>
                </a:lnTo>
                <a:lnTo>
                  <a:pt x="725" y="528"/>
                </a:lnTo>
                <a:lnTo>
                  <a:pt x="725" y="542"/>
                </a:lnTo>
                <a:lnTo>
                  <a:pt x="720" y="553"/>
                </a:lnTo>
                <a:lnTo>
                  <a:pt x="715" y="562"/>
                </a:lnTo>
                <a:lnTo>
                  <a:pt x="709" y="567"/>
                </a:lnTo>
                <a:lnTo>
                  <a:pt x="708" y="568"/>
                </a:lnTo>
                <a:lnTo>
                  <a:pt x="665" y="605"/>
                </a:lnTo>
                <a:lnTo>
                  <a:pt x="654" y="617"/>
                </a:lnTo>
                <a:lnTo>
                  <a:pt x="648" y="630"/>
                </a:lnTo>
                <a:lnTo>
                  <a:pt x="642" y="645"/>
                </a:lnTo>
                <a:lnTo>
                  <a:pt x="642" y="658"/>
                </a:lnTo>
                <a:lnTo>
                  <a:pt x="645" y="673"/>
                </a:lnTo>
                <a:lnTo>
                  <a:pt x="646" y="685"/>
                </a:lnTo>
                <a:lnTo>
                  <a:pt x="646" y="689"/>
                </a:lnTo>
                <a:lnTo>
                  <a:pt x="649" y="709"/>
                </a:lnTo>
                <a:lnTo>
                  <a:pt x="650" y="725"/>
                </a:lnTo>
                <a:lnTo>
                  <a:pt x="650" y="736"/>
                </a:lnTo>
                <a:lnTo>
                  <a:pt x="648" y="746"/>
                </a:lnTo>
                <a:lnTo>
                  <a:pt x="645" y="751"/>
                </a:lnTo>
                <a:lnTo>
                  <a:pt x="638" y="752"/>
                </a:lnTo>
                <a:lnTo>
                  <a:pt x="632" y="751"/>
                </a:lnTo>
                <a:lnTo>
                  <a:pt x="624" y="746"/>
                </a:lnTo>
                <a:lnTo>
                  <a:pt x="617" y="739"/>
                </a:lnTo>
                <a:lnTo>
                  <a:pt x="611" y="731"/>
                </a:lnTo>
                <a:lnTo>
                  <a:pt x="607" y="725"/>
                </a:lnTo>
                <a:lnTo>
                  <a:pt x="444" y="423"/>
                </a:lnTo>
                <a:lnTo>
                  <a:pt x="436" y="411"/>
                </a:lnTo>
                <a:lnTo>
                  <a:pt x="427" y="406"/>
                </a:lnTo>
                <a:lnTo>
                  <a:pt x="417" y="406"/>
                </a:lnTo>
                <a:lnTo>
                  <a:pt x="407" y="411"/>
                </a:lnTo>
                <a:lnTo>
                  <a:pt x="220" y="585"/>
                </a:lnTo>
                <a:lnTo>
                  <a:pt x="211" y="597"/>
                </a:lnTo>
                <a:lnTo>
                  <a:pt x="203" y="613"/>
                </a:lnTo>
                <a:lnTo>
                  <a:pt x="200" y="629"/>
                </a:lnTo>
                <a:lnTo>
                  <a:pt x="200" y="645"/>
                </a:lnTo>
                <a:lnTo>
                  <a:pt x="204" y="662"/>
                </a:lnTo>
                <a:lnTo>
                  <a:pt x="207" y="676"/>
                </a:lnTo>
                <a:lnTo>
                  <a:pt x="208" y="690"/>
                </a:lnTo>
                <a:lnTo>
                  <a:pt x="207" y="705"/>
                </a:lnTo>
                <a:lnTo>
                  <a:pt x="204" y="714"/>
                </a:lnTo>
                <a:lnTo>
                  <a:pt x="192" y="729"/>
                </a:lnTo>
                <a:lnTo>
                  <a:pt x="180" y="736"/>
                </a:lnTo>
                <a:lnTo>
                  <a:pt x="167" y="738"/>
                </a:lnTo>
                <a:lnTo>
                  <a:pt x="157" y="736"/>
                </a:lnTo>
                <a:lnTo>
                  <a:pt x="146" y="729"/>
                </a:lnTo>
                <a:lnTo>
                  <a:pt x="137" y="715"/>
                </a:lnTo>
                <a:lnTo>
                  <a:pt x="129" y="697"/>
                </a:lnTo>
                <a:lnTo>
                  <a:pt x="123" y="677"/>
                </a:lnTo>
                <a:lnTo>
                  <a:pt x="115" y="655"/>
                </a:lnTo>
                <a:lnTo>
                  <a:pt x="102" y="633"/>
                </a:lnTo>
                <a:lnTo>
                  <a:pt x="81" y="618"/>
                </a:lnTo>
                <a:lnTo>
                  <a:pt x="60" y="609"/>
                </a:lnTo>
                <a:lnTo>
                  <a:pt x="40" y="601"/>
                </a:lnTo>
                <a:lnTo>
                  <a:pt x="21" y="593"/>
                </a:lnTo>
                <a:lnTo>
                  <a:pt x="8" y="581"/>
                </a:lnTo>
                <a:lnTo>
                  <a:pt x="2" y="571"/>
                </a:lnTo>
                <a:lnTo>
                  <a:pt x="0" y="560"/>
                </a:lnTo>
                <a:lnTo>
                  <a:pt x="3" y="547"/>
                </a:lnTo>
                <a:lnTo>
                  <a:pt x="11" y="536"/>
                </a:lnTo>
                <a:lnTo>
                  <a:pt x="27" y="525"/>
                </a:lnTo>
                <a:lnTo>
                  <a:pt x="36" y="524"/>
                </a:lnTo>
                <a:lnTo>
                  <a:pt x="50" y="524"/>
                </a:lnTo>
                <a:lnTo>
                  <a:pt x="65" y="525"/>
                </a:lnTo>
                <a:lnTo>
                  <a:pt x="79" y="529"/>
                </a:lnTo>
                <a:lnTo>
                  <a:pt x="96" y="533"/>
                </a:lnTo>
                <a:lnTo>
                  <a:pt x="112" y="536"/>
                </a:lnTo>
                <a:lnTo>
                  <a:pt x="128" y="533"/>
                </a:lnTo>
                <a:lnTo>
                  <a:pt x="144" y="526"/>
                </a:lnTo>
                <a:lnTo>
                  <a:pt x="155" y="517"/>
                </a:lnTo>
                <a:lnTo>
                  <a:pt x="342" y="341"/>
                </a:lnTo>
                <a:lnTo>
                  <a:pt x="348" y="332"/>
                </a:lnTo>
                <a:lnTo>
                  <a:pt x="348" y="323"/>
                </a:lnTo>
                <a:lnTo>
                  <a:pt x="343" y="312"/>
                </a:lnTo>
                <a:lnTo>
                  <a:pt x="334" y="305"/>
                </a:lnTo>
                <a:lnTo>
                  <a:pt x="42" y="123"/>
                </a:lnTo>
                <a:lnTo>
                  <a:pt x="35" y="118"/>
                </a:lnTo>
                <a:lnTo>
                  <a:pt x="28" y="112"/>
                </a:lnTo>
                <a:lnTo>
                  <a:pt x="21" y="104"/>
                </a:lnTo>
                <a:lnTo>
                  <a:pt x="18" y="96"/>
                </a:lnTo>
                <a:lnTo>
                  <a:pt x="16" y="89"/>
                </a:lnTo>
                <a:lnTo>
                  <a:pt x="18" y="84"/>
                </a:lnTo>
                <a:lnTo>
                  <a:pt x="23" y="80"/>
                </a:lnTo>
                <a:lnTo>
                  <a:pt x="32" y="79"/>
                </a:lnTo>
                <a:lnTo>
                  <a:pt x="45" y="79"/>
                </a:lnTo>
                <a:lnTo>
                  <a:pt x="61" y="81"/>
                </a:lnTo>
                <a:lnTo>
                  <a:pt x="81" y="85"/>
                </a:lnTo>
                <a:lnTo>
                  <a:pt x="82" y="85"/>
                </a:lnTo>
                <a:lnTo>
                  <a:pt x="88" y="87"/>
                </a:lnTo>
                <a:lnTo>
                  <a:pt x="99" y="89"/>
                </a:lnTo>
                <a:lnTo>
                  <a:pt x="111" y="92"/>
                </a:lnTo>
                <a:lnTo>
                  <a:pt x="124" y="92"/>
                </a:lnTo>
                <a:lnTo>
                  <a:pt x="138" y="88"/>
                </a:lnTo>
                <a:lnTo>
                  <a:pt x="153" y="81"/>
                </a:lnTo>
                <a:lnTo>
                  <a:pt x="165" y="72"/>
                </a:lnTo>
                <a:lnTo>
                  <a:pt x="204" y="31"/>
                </a:lnTo>
                <a:lnTo>
                  <a:pt x="205" y="30"/>
                </a:lnTo>
                <a:lnTo>
                  <a:pt x="212" y="25"/>
                </a:lnTo>
                <a:lnTo>
                  <a:pt x="220" y="20"/>
                </a:lnTo>
                <a:lnTo>
                  <a:pt x="232" y="17"/>
                </a:lnTo>
                <a:lnTo>
                  <a:pt x="242" y="17"/>
                </a:lnTo>
                <a:lnTo>
                  <a:pt x="253" y="20"/>
                </a:lnTo>
                <a:lnTo>
                  <a:pt x="262" y="26"/>
                </a:lnTo>
                <a:lnTo>
                  <a:pt x="267" y="33"/>
                </a:lnTo>
                <a:lnTo>
                  <a:pt x="268" y="39"/>
                </a:lnTo>
                <a:lnTo>
                  <a:pt x="264" y="49"/>
                </a:lnTo>
                <a:lnTo>
                  <a:pt x="259" y="60"/>
                </a:lnTo>
                <a:lnTo>
                  <a:pt x="251" y="72"/>
                </a:lnTo>
                <a:lnTo>
                  <a:pt x="245" y="84"/>
                </a:lnTo>
                <a:lnTo>
                  <a:pt x="241" y="94"/>
                </a:lnTo>
                <a:lnTo>
                  <a:pt x="243" y="104"/>
                </a:lnTo>
                <a:lnTo>
                  <a:pt x="251" y="112"/>
                </a:lnTo>
                <a:lnTo>
                  <a:pt x="263" y="115"/>
                </a:lnTo>
                <a:lnTo>
                  <a:pt x="297" y="121"/>
                </a:lnTo>
                <a:lnTo>
                  <a:pt x="312" y="121"/>
                </a:lnTo>
                <a:lnTo>
                  <a:pt x="327" y="117"/>
                </a:lnTo>
                <a:lnTo>
                  <a:pt x="342" y="109"/>
                </a:lnTo>
                <a:lnTo>
                  <a:pt x="352" y="100"/>
                </a:lnTo>
                <a:lnTo>
                  <a:pt x="360" y="88"/>
                </a:lnTo>
                <a:lnTo>
                  <a:pt x="371" y="76"/>
                </a:lnTo>
                <a:lnTo>
                  <a:pt x="384" y="64"/>
                </a:lnTo>
                <a:lnTo>
                  <a:pt x="398" y="54"/>
                </a:lnTo>
                <a:lnTo>
                  <a:pt x="413" y="47"/>
                </a:lnTo>
                <a:lnTo>
                  <a:pt x="413" y="47"/>
                </a:lnTo>
                <a:lnTo>
                  <a:pt x="427" y="49"/>
                </a:lnTo>
                <a:lnTo>
                  <a:pt x="439" y="55"/>
                </a:lnTo>
                <a:lnTo>
                  <a:pt x="448" y="66"/>
                </a:lnTo>
                <a:lnTo>
                  <a:pt x="452" y="76"/>
                </a:lnTo>
                <a:lnTo>
                  <a:pt x="449" y="88"/>
                </a:lnTo>
                <a:lnTo>
                  <a:pt x="445" y="102"/>
                </a:lnTo>
                <a:lnTo>
                  <a:pt x="439" y="117"/>
                </a:lnTo>
                <a:lnTo>
                  <a:pt x="434" y="131"/>
                </a:lnTo>
                <a:lnTo>
                  <a:pt x="432" y="144"/>
                </a:lnTo>
                <a:lnTo>
                  <a:pt x="436" y="156"/>
                </a:lnTo>
                <a:lnTo>
                  <a:pt x="444" y="165"/>
                </a:lnTo>
                <a:lnTo>
                  <a:pt x="456" y="169"/>
                </a:lnTo>
                <a:lnTo>
                  <a:pt x="473" y="173"/>
                </a:lnTo>
                <a:lnTo>
                  <a:pt x="489" y="175"/>
                </a:lnTo>
                <a:lnTo>
                  <a:pt x="505" y="171"/>
                </a:lnTo>
                <a:lnTo>
                  <a:pt x="520" y="165"/>
                </a:lnTo>
                <a:lnTo>
                  <a:pt x="532" y="156"/>
                </a:lnTo>
                <a:lnTo>
                  <a:pt x="670" y="31"/>
                </a:lnTo>
                <a:lnTo>
                  <a:pt x="682" y="21"/>
                </a:lnTo>
                <a:lnTo>
                  <a:pt x="698" y="12"/>
                </a:lnTo>
                <a:lnTo>
                  <a:pt x="713" y="4"/>
                </a:lnTo>
                <a:lnTo>
                  <a:pt x="729" y="0"/>
                </a:lnTo>
                <a:lnTo>
                  <a:pt x="736" y="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931453" y="4012084"/>
            <a:ext cx="363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  <a:cs typeface="B Koodak Bold" panose="00000700000000000000" pitchFamily="2" charset="-78"/>
              </a:rPr>
              <a:t>مقیاس پذیری بالا در روش جدید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  <a:cs typeface="B Koodak Bold" panose="00000700000000000000" pitchFamily="2" charset="-7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03797" y="5184217"/>
            <a:ext cx="433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  <a:cs typeface="B Koodak Bold" panose="00000700000000000000" pitchFamily="2" charset="-78"/>
              </a:rPr>
              <a:t>محدودیت در ساختمان داده های پیچیده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  <a:cs typeface="B Koodak Bold" panose="00000700000000000000" pitchFamily="2" charset="-7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748797" y="2686050"/>
            <a:ext cx="731520" cy="731520"/>
            <a:chOff x="10748797" y="2686050"/>
            <a:chExt cx="731520" cy="731520"/>
          </a:xfrm>
        </p:grpSpPr>
        <p:sp>
          <p:nvSpPr>
            <p:cNvPr id="18" name="Oval 17"/>
            <p:cNvSpPr/>
            <p:nvPr/>
          </p:nvSpPr>
          <p:spPr>
            <a:xfrm>
              <a:off x="10748797" y="2686050"/>
              <a:ext cx="731520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157" y="2896751"/>
              <a:ext cx="304800" cy="304800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10748797" y="5068264"/>
            <a:ext cx="731520" cy="731520"/>
            <a:chOff x="10748797" y="5068264"/>
            <a:chExt cx="731520" cy="731520"/>
          </a:xfrm>
        </p:grpSpPr>
        <p:sp>
          <p:nvSpPr>
            <p:cNvPr id="24" name="Oval 23"/>
            <p:cNvSpPr/>
            <p:nvPr/>
          </p:nvSpPr>
          <p:spPr>
            <a:xfrm>
              <a:off x="10748797" y="5068264"/>
              <a:ext cx="731520" cy="7315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157" y="5281624"/>
              <a:ext cx="304800" cy="304800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807756" y="596327"/>
            <a:ext cx="1057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dirty="0" smtClean="0">
                <a:solidFill>
                  <a:schemeClr val="tx2">
                    <a:lumMod val="50000"/>
                  </a:schemeClr>
                </a:solidFill>
                <a:latin typeface="Homa" panose="01000500000000000000" pitchFamily="2" charset="-78"/>
                <a:cs typeface="Homa" panose="01000500000000000000" pitchFamily="2" charset="-78"/>
              </a:rPr>
              <a:t>جمع بندی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Homa" panose="01000500000000000000" pitchFamily="2" charset="-78"/>
              <a:cs typeface="Homa" panose="01000500000000000000" pitchFamily="2" charset="-7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18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990214" y="2818318"/>
            <a:ext cx="5571696" cy="461665"/>
            <a:chOff x="4990215" y="2686050"/>
            <a:chExt cx="5571696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4990215" y="2686050"/>
              <a:ext cx="55716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2400" dirty="0" smtClean="0">
                  <a:solidFill>
                    <a:schemeClr val="tx2">
                      <a:lumMod val="50000"/>
                    </a:schemeClr>
                  </a:solidFill>
                  <a:latin typeface="Bebas Neue" panose="020B0606020202050201" pitchFamily="34" charset="0"/>
                  <a:cs typeface="B Koodak Bold" panose="00000700000000000000" pitchFamily="2" charset="-78"/>
                </a:rPr>
                <a:t>ساختمان داده های جدید       چالش راه های قدیمی  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  <a:cs typeface="B Koodak Bold" panose="00000700000000000000" pitchFamily="2" charset="-78"/>
              </a:endParaRPr>
            </a:p>
          </p:txBody>
        </p:sp>
        <p:sp>
          <p:nvSpPr>
            <p:cNvPr id="5" name="Right Arrow 4"/>
            <p:cNvSpPr/>
            <p:nvPr/>
          </p:nvSpPr>
          <p:spPr>
            <a:xfrm rot="10800000">
              <a:off x="7603107" y="2842606"/>
              <a:ext cx="342957" cy="1817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748797" y="3877157"/>
            <a:ext cx="731520" cy="731520"/>
            <a:chOff x="10748797" y="3877157"/>
            <a:chExt cx="731520" cy="731520"/>
          </a:xfrm>
        </p:grpSpPr>
        <p:sp>
          <p:nvSpPr>
            <p:cNvPr id="21" name="Oval 20"/>
            <p:cNvSpPr/>
            <p:nvPr/>
          </p:nvSpPr>
          <p:spPr>
            <a:xfrm>
              <a:off x="10748797" y="3877157"/>
              <a:ext cx="731520" cy="7315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157" y="4090517"/>
              <a:ext cx="3048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313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0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07756" y="3059668"/>
            <a:ext cx="1057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4800" b="1" dirty="0" smtClean="0">
                <a:solidFill>
                  <a:schemeClr val="bg1"/>
                </a:solidFill>
                <a:latin typeface="Bebas Neue" panose="020B0606020202050201" pitchFamily="34" charset="0"/>
                <a:cs typeface="0 Ziba" panose="00000400000000000000" pitchFamily="2" charset="-78"/>
              </a:rPr>
              <a:t>سپاس از توجه شما</a:t>
            </a:r>
            <a:endParaRPr lang="en-US" sz="4800" b="1" dirty="0">
              <a:solidFill>
                <a:schemeClr val="bg1"/>
              </a:solidFill>
              <a:latin typeface="Bebas Neue" panose="020B0606020202050201" pitchFamily="34" charset="0"/>
              <a:cs typeface="0 Zib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38028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7756" y="1471671"/>
            <a:ext cx="1057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dirty="0" smtClean="0">
                <a:solidFill>
                  <a:schemeClr val="tx2">
                    <a:lumMod val="50000"/>
                  </a:schemeClr>
                </a:solidFill>
                <a:latin typeface="Homa" panose="01000500000000000000" pitchFamily="2" charset="-78"/>
                <a:cs typeface="Homa" panose="01000500000000000000" pitchFamily="2" charset="-78"/>
              </a:rPr>
              <a:t>فهرست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Homa" panose="01000500000000000000" pitchFamily="2" charset="-78"/>
              <a:cs typeface="Homa" panose="01000500000000000000" pitchFamily="2" charset="-7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90824" y="2557663"/>
            <a:ext cx="3340222" cy="369332"/>
            <a:chOff x="846404" y="1796010"/>
            <a:chExt cx="3340222" cy="369332"/>
          </a:xfrm>
        </p:grpSpPr>
        <p:sp>
          <p:nvSpPr>
            <p:cNvPr id="8" name="Oval 7"/>
            <p:cNvSpPr/>
            <p:nvPr/>
          </p:nvSpPr>
          <p:spPr>
            <a:xfrm>
              <a:off x="4003746" y="1843069"/>
              <a:ext cx="182880" cy="18288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0 Koodak Bold" panose="00000700000000000000" pitchFamily="2" charset="-78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46404" y="1796010"/>
              <a:ext cx="30674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fa-IR" dirty="0" smtClean="0">
                  <a:solidFill>
                    <a:schemeClr val="tx2">
                      <a:lumMod val="50000"/>
                    </a:schemeClr>
                  </a:solidFill>
                  <a:cs typeface="0 Koodak Bold" panose="00000700000000000000" pitchFamily="2" charset="-78"/>
                </a:rPr>
                <a:t>شبیه سازی</a:t>
              </a:r>
              <a:endParaRPr lang="en-US" dirty="0">
                <a:solidFill>
                  <a:schemeClr val="tx2">
                    <a:lumMod val="50000"/>
                  </a:schemeClr>
                </a:solidFill>
                <a:cs typeface="0 Koodak Bold" panose="00000700000000000000" pitchFamily="2" charset="-78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23610" y="2557663"/>
            <a:ext cx="3357587" cy="369332"/>
            <a:chOff x="846404" y="1796010"/>
            <a:chExt cx="3357587" cy="369332"/>
          </a:xfrm>
        </p:grpSpPr>
        <p:sp>
          <p:nvSpPr>
            <p:cNvPr id="26" name="Oval 25"/>
            <p:cNvSpPr/>
            <p:nvPr/>
          </p:nvSpPr>
          <p:spPr>
            <a:xfrm>
              <a:off x="4021111" y="1843069"/>
              <a:ext cx="182880" cy="18288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dirty="0">
                <a:cs typeface="0 Koodak Bold" panose="00000700000000000000" pitchFamily="2" charset="-78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46404" y="1796010"/>
              <a:ext cx="30847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fa-IR" dirty="0" smtClean="0">
                  <a:solidFill>
                    <a:schemeClr val="tx2">
                      <a:lumMod val="50000"/>
                    </a:schemeClr>
                  </a:solidFill>
                  <a:cs typeface="0 Koodak Bold" panose="00000700000000000000" pitchFamily="2" charset="-78"/>
                </a:rPr>
                <a:t>زیر نمونه برداری</a:t>
              </a:r>
              <a:endParaRPr lang="en-US" dirty="0">
                <a:solidFill>
                  <a:schemeClr val="tx2">
                    <a:lumMod val="50000"/>
                  </a:schemeClr>
                </a:solidFill>
                <a:cs typeface="0 Koodak Bold" panose="00000700000000000000" pitchFamily="2" charset="-78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912645" y="3044762"/>
            <a:ext cx="3276566" cy="369332"/>
            <a:chOff x="846404" y="1796010"/>
            <a:chExt cx="3276566" cy="369332"/>
          </a:xfrm>
        </p:grpSpPr>
        <p:sp>
          <p:nvSpPr>
            <p:cNvPr id="47" name="Oval 46"/>
            <p:cNvSpPr/>
            <p:nvPr/>
          </p:nvSpPr>
          <p:spPr>
            <a:xfrm>
              <a:off x="3940090" y="1843069"/>
              <a:ext cx="182880" cy="18288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0 Koodak Bold" panose="00000700000000000000" pitchFamily="2" charset="-78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46404" y="1796010"/>
              <a:ext cx="30037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fa-IR" dirty="0" smtClean="0">
                  <a:solidFill>
                    <a:schemeClr val="tx2">
                      <a:lumMod val="50000"/>
                    </a:schemeClr>
                  </a:solidFill>
                  <a:cs typeface="0 Koodak Bold" panose="00000700000000000000" pitchFamily="2" charset="-78"/>
                </a:rPr>
                <a:t>کلاهبرداری های بانکی</a:t>
              </a:r>
              <a:endParaRPr lang="en-US" dirty="0">
                <a:solidFill>
                  <a:schemeClr val="tx2">
                    <a:lumMod val="50000"/>
                  </a:schemeClr>
                </a:solidFill>
                <a:cs typeface="0 Koodak Bold" panose="00000700000000000000" pitchFamily="2" charset="-78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912645" y="3520288"/>
            <a:ext cx="3276566" cy="369332"/>
            <a:chOff x="846404" y="1796010"/>
            <a:chExt cx="3276566" cy="369332"/>
          </a:xfrm>
        </p:grpSpPr>
        <p:sp>
          <p:nvSpPr>
            <p:cNvPr id="62" name="Oval 61"/>
            <p:cNvSpPr/>
            <p:nvPr/>
          </p:nvSpPr>
          <p:spPr>
            <a:xfrm>
              <a:off x="3940090" y="1843069"/>
              <a:ext cx="182880" cy="18288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0 Koodak Bold" panose="00000700000000000000" pitchFamily="2" charset="-78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46404" y="1796010"/>
              <a:ext cx="30037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fa-IR" dirty="0">
                  <a:solidFill>
                    <a:schemeClr val="tx2">
                      <a:lumMod val="50000"/>
                    </a:schemeClr>
                  </a:solidFill>
                  <a:cs typeface="0 Koodak Bold" panose="00000700000000000000" pitchFamily="2" charset="-78"/>
                </a:rPr>
                <a:t>انواع کلاهبرداری بانکی</a:t>
              </a:r>
              <a:endParaRPr lang="en-US" dirty="0">
                <a:solidFill>
                  <a:schemeClr val="tx2">
                    <a:lumMod val="50000"/>
                  </a:schemeClr>
                </a:solidFill>
                <a:cs typeface="0 Koodak Bold" panose="00000700000000000000" pitchFamily="2" charset="-78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7912645" y="3986165"/>
            <a:ext cx="3276566" cy="369332"/>
            <a:chOff x="846404" y="1796010"/>
            <a:chExt cx="3276566" cy="369332"/>
          </a:xfrm>
        </p:grpSpPr>
        <p:sp>
          <p:nvSpPr>
            <p:cNvPr id="65" name="Oval 64"/>
            <p:cNvSpPr/>
            <p:nvPr/>
          </p:nvSpPr>
          <p:spPr>
            <a:xfrm>
              <a:off x="3940090" y="1843069"/>
              <a:ext cx="182880" cy="18288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0 Koodak Bold" panose="00000700000000000000" pitchFamily="2" charset="-78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46404" y="1796010"/>
              <a:ext cx="30037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fa-IR" dirty="0" smtClean="0">
                  <a:solidFill>
                    <a:schemeClr val="tx2">
                      <a:lumMod val="50000"/>
                    </a:schemeClr>
                  </a:solidFill>
                  <a:cs typeface="0 Koodak Bold" panose="00000700000000000000" pitchFamily="2" charset="-78"/>
                </a:rPr>
                <a:t>روش های کشف کلاهبرداری</a:t>
              </a:r>
              <a:endParaRPr lang="en-US" dirty="0">
                <a:solidFill>
                  <a:schemeClr val="tx2">
                    <a:lumMod val="50000"/>
                  </a:schemeClr>
                </a:solidFill>
                <a:cs typeface="0 Koodak Bold" panose="00000700000000000000" pitchFamily="2" charset="-78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912645" y="2557663"/>
            <a:ext cx="3276566" cy="369332"/>
            <a:chOff x="846404" y="1796010"/>
            <a:chExt cx="3276566" cy="369332"/>
          </a:xfrm>
        </p:grpSpPr>
        <p:sp>
          <p:nvSpPr>
            <p:cNvPr id="68" name="Oval 67"/>
            <p:cNvSpPr/>
            <p:nvPr/>
          </p:nvSpPr>
          <p:spPr>
            <a:xfrm>
              <a:off x="3940090" y="1843069"/>
              <a:ext cx="182880" cy="18288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0 Koodak Bold" panose="00000700000000000000" pitchFamily="2" charset="-78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46404" y="1796010"/>
              <a:ext cx="30037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fa-IR" dirty="0" smtClean="0">
                  <a:solidFill>
                    <a:schemeClr val="tx2">
                      <a:lumMod val="50000"/>
                    </a:schemeClr>
                  </a:solidFill>
                  <a:cs typeface="0 Koodak Bold" panose="00000700000000000000" pitchFamily="2" charset="-78"/>
                </a:rPr>
                <a:t>مقدمه</a:t>
              </a:r>
              <a:endParaRPr lang="en-US" dirty="0">
                <a:solidFill>
                  <a:schemeClr val="tx2">
                    <a:lumMod val="50000"/>
                  </a:schemeClr>
                </a:solidFill>
                <a:cs typeface="0 Koodak Bold" panose="00000700000000000000" pitchFamily="2" charset="-78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912645" y="4449146"/>
            <a:ext cx="3276566" cy="646331"/>
            <a:chOff x="846404" y="1796010"/>
            <a:chExt cx="3276566" cy="646331"/>
          </a:xfrm>
        </p:grpSpPr>
        <p:sp>
          <p:nvSpPr>
            <p:cNvPr id="71" name="Oval 70"/>
            <p:cNvSpPr/>
            <p:nvPr/>
          </p:nvSpPr>
          <p:spPr>
            <a:xfrm>
              <a:off x="3940090" y="1843069"/>
              <a:ext cx="182880" cy="18288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0 Koodak Bold" panose="00000700000000000000" pitchFamily="2" charset="-78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46404" y="1796010"/>
              <a:ext cx="30037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fa-IR" dirty="0" smtClean="0">
                  <a:solidFill>
                    <a:schemeClr val="tx2">
                      <a:lumMod val="50000"/>
                    </a:schemeClr>
                  </a:solidFill>
                  <a:cs typeface="0 Koodak Bold" panose="00000700000000000000" pitchFamily="2" charset="-78"/>
                </a:rPr>
                <a:t>دسته بندی روش های کشف کلاهبرداری</a:t>
              </a:r>
              <a:endParaRPr lang="en-US" dirty="0">
                <a:solidFill>
                  <a:schemeClr val="tx2">
                    <a:lumMod val="50000"/>
                  </a:schemeClr>
                </a:solidFill>
                <a:cs typeface="0 Koodak Bold" panose="00000700000000000000" pitchFamily="2" charset="-78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723610" y="3044762"/>
            <a:ext cx="3357587" cy="369332"/>
            <a:chOff x="846404" y="1796010"/>
            <a:chExt cx="3357587" cy="369332"/>
          </a:xfrm>
        </p:grpSpPr>
        <p:sp>
          <p:nvSpPr>
            <p:cNvPr id="74" name="Oval 73"/>
            <p:cNvSpPr/>
            <p:nvPr/>
          </p:nvSpPr>
          <p:spPr>
            <a:xfrm>
              <a:off x="4021111" y="1843069"/>
              <a:ext cx="182880" cy="18288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dirty="0">
                <a:cs typeface="0 Koodak Bold" panose="00000700000000000000" pitchFamily="2" charset="-78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46404" y="1796010"/>
              <a:ext cx="30847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fa-IR" dirty="0" smtClean="0">
                  <a:solidFill>
                    <a:schemeClr val="tx2">
                      <a:lumMod val="50000"/>
                    </a:schemeClr>
                  </a:solidFill>
                  <a:cs typeface="0 Koodak Bold" panose="00000700000000000000" pitchFamily="2" charset="-78"/>
                </a:rPr>
                <a:t>انتخاب مرحله ای</a:t>
              </a:r>
              <a:endParaRPr lang="en-US" dirty="0">
                <a:solidFill>
                  <a:schemeClr val="tx2">
                    <a:lumMod val="50000"/>
                  </a:schemeClr>
                </a:solidFill>
                <a:cs typeface="0 Koodak Bold" panose="00000700000000000000" pitchFamily="2" charset="-78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723610" y="3986165"/>
            <a:ext cx="3357587" cy="369332"/>
            <a:chOff x="846404" y="1796010"/>
            <a:chExt cx="3357587" cy="369332"/>
          </a:xfrm>
        </p:grpSpPr>
        <p:sp>
          <p:nvSpPr>
            <p:cNvPr id="80" name="Oval 79"/>
            <p:cNvSpPr/>
            <p:nvPr/>
          </p:nvSpPr>
          <p:spPr>
            <a:xfrm>
              <a:off x="4021111" y="1843069"/>
              <a:ext cx="182880" cy="18288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dirty="0">
                <a:cs typeface="0 Koodak Bold" panose="00000700000000000000" pitchFamily="2" charset="-78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46404" y="1796010"/>
              <a:ext cx="30847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fa-IR" dirty="0" smtClean="0">
                  <a:solidFill>
                    <a:schemeClr val="tx2">
                      <a:lumMod val="50000"/>
                    </a:schemeClr>
                  </a:solidFill>
                  <a:cs typeface="0 Koodak Bold" panose="00000700000000000000" pitchFamily="2" charset="-78"/>
                </a:rPr>
                <a:t>داده های خوشه ای</a:t>
              </a:r>
              <a:endParaRPr lang="en-US" dirty="0">
                <a:solidFill>
                  <a:schemeClr val="tx2">
                    <a:lumMod val="50000"/>
                  </a:schemeClr>
                </a:solidFill>
                <a:cs typeface="0 Koodak Bold" panose="00000700000000000000" pitchFamily="2" charset="-78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723610" y="4449146"/>
            <a:ext cx="3357587" cy="369332"/>
            <a:chOff x="846404" y="1796010"/>
            <a:chExt cx="3357587" cy="369332"/>
          </a:xfrm>
        </p:grpSpPr>
        <p:sp>
          <p:nvSpPr>
            <p:cNvPr id="83" name="Oval 82"/>
            <p:cNvSpPr/>
            <p:nvPr/>
          </p:nvSpPr>
          <p:spPr>
            <a:xfrm>
              <a:off x="4021111" y="1843069"/>
              <a:ext cx="182880" cy="18288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dirty="0">
                <a:cs typeface="0 Koodak Bold" panose="00000700000000000000" pitchFamily="2" charset="-7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46404" y="1796010"/>
              <a:ext cx="30847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fa-IR" dirty="0" smtClean="0">
                  <a:solidFill>
                    <a:schemeClr val="tx2">
                      <a:lumMod val="50000"/>
                    </a:schemeClr>
                  </a:solidFill>
                  <a:cs typeface="0 Koodak Bold" panose="00000700000000000000" pitchFamily="2" charset="-78"/>
                </a:rPr>
                <a:t>معادله برآورد مرحله ای تصادفی</a:t>
              </a:r>
              <a:endParaRPr lang="en-US" dirty="0">
                <a:solidFill>
                  <a:schemeClr val="tx2">
                    <a:lumMod val="50000"/>
                  </a:schemeClr>
                </a:solidFill>
                <a:cs typeface="0 Koodak Bold" panose="00000700000000000000" pitchFamily="2" charset="-78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90824" y="3044762"/>
            <a:ext cx="3340222" cy="369332"/>
            <a:chOff x="846404" y="1796010"/>
            <a:chExt cx="3340222" cy="369332"/>
          </a:xfrm>
        </p:grpSpPr>
        <p:sp>
          <p:nvSpPr>
            <p:cNvPr id="86" name="Oval 85"/>
            <p:cNvSpPr/>
            <p:nvPr/>
          </p:nvSpPr>
          <p:spPr>
            <a:xfrm>
              <a:off x="4003746" y="1843069"/>
              <a:ext cx="182880" cy="18288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0 Koodak Bold" panose="00000700000000000000" pitchFamily="2" charset="-78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6404" y="1796010"/>
              <a:ext cx="30674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fa-IR" dirty="0" smtClean="0">
                  <a:solidFill>
                    <a:schemeClr val="tx2">
                      <a:lumMod val="50000"/>
                    </a:schemeClr>
                  </a:solidFill>
                  <a:cs typeface="0 Koodak Bold" panose="00000700000000000000" pitchFamily="2" charset="-78"/>
                </a:rPr>
                <a:t>داده های گوسی</a:t>
              </a:r>
              <a:endParaRPr lang="en-US" dirty="0">
                <a:solidFill>
                  <a:schemeClr val="tx2">
                    <a:lumMod val="50000"/>
                  </a:schemeClr>
                </a:solidFill>
                <a:cs typeface="0 Koodak Bold" panose="00000700000000000000" pitchFamily="2" charset="-78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90824" y="3520288"/>
            <a:ext cx="3340222" cy="369332"/>
            <a:chOff x="846404" y="1796010"/>
            <a:chExt cx="3340222" cy="369332"/>
          </a:xfrm>
        </p:grpSpPr>
        <p:sp>
          <p:nvSpPr>
            <p:cNvPr id="92" name="Oval 91"/>
            <p:cNvSpPr/>
            <p:nvPr/>
          </p:nvSpPr>
          <p:spPr>
            <a:xfrm>
              <a:off x="4003746" y="1843069"/>
              <a:ext cx="182880" cy="18288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0 Koodak Bold" panose="00000700000000000000" pitchFamily="2" charset="-78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46404" y="1796010"/>
              <a:ext cx="30674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fa-IR" dirty="0" smtClean="0">
                  <a:solidFill>
                    <a:schemeClr val="tx2">
                      <a:lumMod val="50000"/>
                    </a:schemeClr>
                  </a:solidFill>
                  <a:cs typeface="0 Koodak Bold" panose="00000700000000000000" pitchFamily="2" charset="-78"/>
                </a:rPr>
                <a:t>داده های دودویی</a:t>
              </a:r>
              <a:endParaRPr lang="en-US" dirty="0">
                <a:solidFill>
                  <a:schemeClr val="tx2">
                    <a:lumMod val="50000"/>
                  </a:schemeClr>
                </a:solidFill>
                <a:cs typeface="0 Koodak Bold" panose="00000700000000000000" pitchFamily="2" charset="-78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90824" y="4449146"/>
            <a:ext cx="3340222" cy="369332"/>
            <a:chOff x="846404" y="1796010"/>
            <a:chExt cx="3340222" cy="369332"/>
          </a:xfrm>
        </p:grpSpPr>
        <p:sp>
          <p:nvSpPr>
            <p:cNvPr id="98" name="Oval 97"/>
            <p:cNvSpPr/>
            <p:nvPr/>
          </p:nvSpPr>
          <p:spPr>
            <a:xfrm>
              <a:off x="4003746" y="1843069"/>
              <a:ext cx="182880" cy="18288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0 Koodak Bold" panose="00000700000000000000" pitchFamily="2" charset="-78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846404" y="1796010"/>
              <a:ext cx="30674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fa-IR" dirty="0" smtClean="0">
                  <a:solidFill>
                    <a:schemeClr val="tx2">
                      <a:lumMod val="50000"/>
                    </a:schemeClr>
                  </a:solidFill>
                  <a:cs typeface="0 Koodak Bold" panose="00000700000000000000" pitchFamily="2" charset="-78"/>
                </a:rPr>
                <a:t>جمع بندی</a:t>
              </a:r>
              <a:endParaRPr lang="en-US" dirty="0">
                <a:solidFill>
                  <a:schemeClr val="tx2">
                    <a:lumMod val="50000"/>
                  </a:schemeClr>
                </a:solidFill>
                <a:cs typeface="0 Koodak Bold" panose="00000700000000000000" pitchFamily="2" charset="-78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100" name="Slide Number Placeholder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2</a:t>
            </a:fld>
            <a:endParaRPr 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3869503" y="3520288"/>
            <a:ext cx="4213623" cy="416391"/>
            <a:chOff x="3869503" y="3520288"/>
            <a:chExt cx="4213623" cy="416391"/>
          </a:xfrm>
        </p:grpSpPr>
        <p:sp>
          <p:nvSpPr>
            <p:cNvPr id="78" name="Rectangle 77"/>
            <p:cNvSpPr/>
            <p:nvPr/>
          </p:nvSpPr>
          <p:spPr>
            <a:xfrm>
              <a:off x="3869503" y="3520288"/>
              <a:ext cx="3869473" cy="4163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fa-IR" dirty="0" smtClean="0">
                  <a:solidFill>
                    <a:schemeClr val="tx2">
                      <a:lumMod val="50000"/>
                    </a:schemeClr>
                  </a:solidFill>
                  <a:cs typeface="0 Koodak Bold" panose="00000700000000000000" pitchFamily="2" charset="-78"/>
                </a:rPr>
                <a:t>رگرسیون به روش لاسو </a:t>
              </a:r>
              <a:r>
                <a:rPr lang="en-US" dirty="0" smtClean="0">
                  <a:solidFill>
                    <a:schemeClr val="tx2">
                      <a:lumMod val="50000"/>
                    </a:schemeClr>
                  </a:solidFill>
                  <a:cs typeface="0 Koodak Bold" panose="00000700000000000000" pitchFamily="2" charset="-78"/>
                </a:rPr>
                <a:t>(Lasso  Regression)</a:t>
              </a:r>
              <a:endParaRPr lang="en-US" dirty="0">
                <a:solidFill>
                  <a:schemeClr val="tx2">
                    <a:lumMod val="50000"/>
                  </a:schemeClr>
                </a:solidFill>
                <a:cs typeface="0 Koodak Bold" panose="00000700000000000000" pitchFamily="2" charset="-78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7900246" y="3630040"/>
              <a:ext cx="182880" cy="18288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dirty="0">
                <a:cs typeface="0 Koodak Bold" panose="00000700000000000000" pitchFamily="2" charset="-78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-73002" y="3986166"/>
            <a:ext cx="3904048" cy="369332"/>
            <a:chOff x="-73002" y="3986166"/>
            <a:chExt cx="3904048" cy="369332"/>
          </a:xfrm>
        </p:grpSpPr>
        <p:sp>
          <p:nvSpPr>
            <p:cNvPr id="96" name="Rectangle 95"/>
            <p:cNvSpPr/>
            <p:nvPr/>
          </p:nvSpPr>
          <p:spPr>
            <a:xfrm>
              <a:off x="-73002" y="3986166"/>
              <a:ext cx="35851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rtl="1"/>
              <a:r>
                <a:rPr lang="fa-IR" dirty="0" smtClean="0">
                  <a:solidFill>
                    <a:schemeClr val="tx2">
                      <a:lumMod val="50000"/>
                    </a:schemeClr>
                  </a:solidFill>
                  <a:cs typeface="0 Koodak Bold" panose="00000700000000000000" pitchFamily="2" charset="-78"/>
                </a:rPr>
                <a:t>بررسی بر روی داده های کارت های اعتباری</a:t>
              </a:r>
              <a:endParaRPr lang="en-US" dirty="0">
                <a:solidFill>
                  <a:schemeClr val="tx2">
                    <a:lumMod val="50000"/>
                  </a:schemeClr>
                </a:solidFill>
                <a:cs typeface="0 Koodak Bold" panose="00000700000000000000" pitchFamily="2" charset="-78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3648166" y="4054296"/>
              <a:ext cx="182880" cy="18288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0 Koodak Bold" panose="000007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974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890304" y="1262504"/>
            <a:ext cx="6734639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 eaLnBrk="1" hangingPunct="1">
              <a:lnSpc>
                <a:spcPct val="150000"/>
              </a:lnSpc>
            </a:pPr>
            <a:r>
              <a:rPr lang="fa-IR" sz="2000" dirty="0" smtClean="0">
                <a:solidFill>
                  <a:schemeClr val="bg1"/>
                </a:solidFill>
                <a:cs typeface="0 Koodak Bold" panose="00000700000000000000" pitchFamily="2" charset="-78"/>
              </a:rPr>
              <a:t>تعریف کلاهبرداری توسط </a:t>
            </a:r>
            <a:r>
              <a:rPr lang="en-US" sz="2400" b="1" dirty="0" smtClean="0">
                <a:solidFill>
                  <a:schemeClr val="bg1"/>
                </a:solidFill>
                <a:cs typeface="0 Koodak Bold" panose="00000700000000000000" pitchFamily="2" charset="-78"/>
              </a:rPr>
              <a:t>CIPFA</a:t>
            </a:r>
            <a:r>
              <a:rPr lang="fa-IR" sz="2000" dirty="0" smtClean="0">
                <a:solidFill>
                  <a:schemeClr val="bg1"/>
                </a:solidFill>
                <a:cs typeface="0 Koodak Bold" panose="00000700000000000000" pitchFamily="2" charset="-78"/>
              </a:rPr>
              <a:t> </a:t>
            </a:r>
          </a:p>
          <a:p>
            <a:pPr algn="just" rtl="1">
              <a:lnSpc>
                <a:spcPct val="150000"/>
              </a:lnSpc>
            </a:pPr>
            <a:r>
              <a:rPr lang="fa-IR" sz="2000" noProof="1">
                <a:solidFill>
                  <a:schemeClr val="bg1"/>
                </a:solidFill>
                <a:ea typeface="Open Sans Light" panose="020B0306030504020204" pitchFamily="34" charset="0"/>
                <a:cs typeface="B Koodak Bold" panose="00000700000000000000" pitchFamily="2" charset="-78"/>
              </a:rPr>
              <a:t>هر نوع ارائه کذب اطلاعات بطور عمدی، از جمله عدم اعلام اطلاعات صحیح و یا سوء استفاده از موقعیتی که در آن فرد مذکور سود و منفعت بدست می آورد و باعث ضرر کردن سایر افراد درسیستم و یا قرار گرفتن دیگران در معرض خطر ضرر کردن می شود.</a:t>
            </a:r>
            <a:endParaRPr lang="en-US" sz="2000" dirty="0">
              <a:solidFill>
                <a:schemeClr val="bg1"/>
              </a:solidFill>
              <a:cs typeface="B Koodak Bold" panose="000007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56" y="574931"/>
            <a:ext cx="1057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dirty="0" smtClean="0">
                <a:solidFill>
                  <a:schemeClr val="bg1"/>
                </a:solidFill>
                <a:latin typeface="Homa" panose="01000500000000000000" pitchFamily="2" charset="-78"/>
                <a:cs typeface="Homa" panose="01000500000000000000" pitchFamily="2" charset="-78"/>
              </a:rPr>
              <a:t>مقدمه</a:t>
            </a:r>
            <a:endParaRPr lang="en-US" sz="3600" dirty="0">
              <a:solidFill>
                <a:schemeClr val="bg1"/>
              </a:solidFill>
              <a:latin typeface="Homa" panose="01000500000000000000" pitchFamily="2" charset="-78"/>
              <a:cs typeface="Homa" panose="01000500000000000000" pitchFamily="2" charset="-78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963542" y="2239711"/>
            <a:ext cx="3539009" cy="3538283"/>
            <a:chOff x="4777401" y="2915155"/>
            <a:chExt cx="2637200" cy="2636659"/>
          </a:xfrm>
        </p:grpSpPr>
        <p:grpSp>
          <p:nvGrpSpPr>
            <p:cNvPr id="10" name="Group 9"/>
            <p:cNvGrpSpPr/>
            <p:nvPr/>
          </p:nvGrpSpPr>
          <p:grpSpPr>
            <a:xfrm>
              <a:off x="4777401" y="2915155"/>
              <a:ext cx="2637200" cy="2636659"/>
              <a:chOff x="3253401" y="2438052"/>
              <a:chExt cx="2637200" cy="2636659"/>
            </a:xfrm>
          </p:grpSpPr>
          <p:sp>
            <p:nvSpPr>
              <p:cNvPr id="11" name="Oval 10"/>
              <p:cNvSpPr>
                <a:spLocks noChangeArrowheads="1"/>
              </p:cNvSpPr>
              <p:nvPr/>
            </p:nvSpPr>
            <p:spPr bwMode="auto">
              <a:xfrm>
                <a:off x="4119441" y="3304091"/>
                <a:ext cx="905119" cy="9025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3253401" y="2438052"/>
                <a:ext cx="2637200" cy="2636659"/>
                <a:chOff x="4337868" y="2107735"/>
                <a:chExt cx="3516266" cy="3515545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6117851" y="2107735"/>
                  <a:ext cx="1736283" cy="2588455"/>
                </a:xfrm>
                <a:custGeom>
                  <a:avLst/>
                  <a:gdLst>
                    <a:gd name="T0" fmla="*/ 220 w 613"/>
                    <a:gd name="T1" fmla="*/ 621 h 914"/>
                    <a:gd name="T2" fmla="*/ 200 w 613"/>
                    <a:gd name="T3" fmla="*/ 712 h 914"/>
                    <a:gd name="T4" fmla="*/ 539 w 613"/>
                    <a:gd name="T5" fmla="*/ 914 h 914"/>
                    <a:gd name="T6" fmla="*/ 613 w 613"/>
                    <a:gd name="T7" fmla="*/ 621 h 914"/>
                    <a:gd name="T8" fmla="*/ 0 w 613"/>
                    <a:gd name="T9" fmla="*/ 0 h 914"/>
                    <a:gd name="T10" fmla="*/ 0 w 613"/>
                    <a:gd name="T11" fmla="*/ 393 h 914"/>
                    <a:gd name="T12" fmla="*/ 220 w 613"/>
                    <a:gd name="T13" fmla="*/ 621 h 9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3" h="914">
                      <a:moveTo>
                        <a:pt x="220" y="621"/>
                      </a:moveTo>
                      <a:cubicBezTo>
                        <a:pt x="220" y="653"/>
                        <a:pt x="213" y="684"/>
                        <a:pt x="200" y="712"/>
                      </a:cubicBezTo>
                      <a:cubicBezTo>
                        <a:pt x="539" y="914"/>
                        <a:pt x="539" y="914"/>
                        <a:pt x="539" y="914"/>
                      </a:cubicBezTo>
                      <a:cubicBezTo>
                        <a:pt x="586" y="827"/>
                        <a:pt x="613" y="727"/>
                        <a:pt x="613" y="621"/>
                      </a:cubicBezTo>
                      <a:cubicBezTo>
                        <a:pt x="613" y="280"/>
                        <a:pt x="339" y="4"/>
                        <a:pt x="0" y="0"/>
                      </a:cubicBezTo>
                      <a:cubicBezTo>
                        <a:pt x="0" y="393"/>
                        <a:pt x="0" y="393"/>
                        <a:pt x="0" y="393"/>
                      </a:cubicBezTo>
                      <a:cubicBezTo>
                        <a:pt x="122" y="397"/>
                        <a:pt x="220" y="497"/>
                        <a:pt x="220" y="62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4337868" y="2107735"/>
                  <a:ext cx="1737963" cy="2601902"/>
                </a:xfrm>
                <a:custGeom>
                  <a:avLst/>
                  <a:gdLst>
                    <a:gd name="T0" fmla="*/ 0 w 614"/>
                    <a:gd name="T1" fmla="*/ 621 h 919"/>
                    <a:gd name="T2" fmla="*/ 76 w 614"/>
                    <a:gd name="T3" fmla="*/ 919 h 919"/>
                    <a:gd name="T4" fmla="*/ 415 w 614"/>
                    <a:gd name="T5" fmla="*/ 717 h 919"/>
                    <a:gd name="T6" fmla="*/ 393 w 614"/>
                    <a:gd name="T7" fmla="*/ 621 h 919"/>
                    <a:gd name="T8" fmla="*/ 614 w 614"/>
                    <a:gd name="T9" fmla="*/ 393 h 919"/>
                    <a:gd name="T10" fmla="*/ 614 w 614"/>
                    <a:gd name="T11" fmla="*/ 0 h 919"/>
                    <a:gd name="T12" fmla="*/ 0 w 614"/>
                    <a:gd name="T13" fmla="*/ 621 h 9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4" h="919">
                      <a:moveTo>
                        <a:pt x="0" y="621"/>
                      </a:moveTo>
                      <a:cubicBezTo>
                        <a:pt x="0" y="729"/>
                        <a:pt x="28" y="830"/>
                        <a:pt x="76" y="919"/>
                      </a:cubicBezTo>
                      <a:cubicBezTo>
                        <a:pt x="415" y="717"/>
                        <a:pt x="415" y="717"/>
                        <a:pt x="415" y="717"/>
                      </a:cubicBezTo>
                      <a:cubicBezTo>
                        <a:pt x="401" y="688"/>
                        <a:pt x="393" y="655"/>
                        <a:pt x="393" y="621"/>
                      </a:cubicBezTo>
                      <a:cubicBezTo>
                        <a:pt x="393" y="497"/>
                        <a:pt x="491" y="397"/>
                        <a:pt x="614" y="393"/>
                      </a:cubicBezTo>
                      <a:cubicBezTo>
                        <a:pt x="614" y="0"/>
                        <a:pt x="614" y="0"/>
                        <a:pt x="614" y="0"/>
                      </a:cubicBezTo>
                      <a:cubicBezTo>
                        <a:pt x="274" y="4"/>
                        <a:pt x="0" y="280"/>
                        <a:pt x="0" y="62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 dirty="0"/>
                </a:p>
              </p:txBody>
            </p:sp>
            <p:sp>
              <p:nvSpPr>
                <p:cNvPr id="23" name="Freeform 21"/>
                <p:cNvSpPr>
                  <a:spLocks/>
                </p:cNvSpPr>
                <p:nvPr/>
              </p:nvSpPr>
              <p:spPr bwMode="auto">
                <a:xfrm>
                  <a:off x="4574862" y="4161480"/>
                  <a:ext cx="3048999" cy="1461800"/>
                </a:xfrm>
                <a:custGeom>
                  <a:avLst/>
                  <a:gdLst>
                    <a:gd name="T0" fmla="*/ 987 w 1438"/>
                    <a:gd name="T1" fmla="*/ 0 h 688"/>
                    <a:gd name="T2" fmla="*/ 717 w 1438"/>
                    <a:gd name="T3" fmla="*/ 163 h 688"/>
                    <a:gd name="T4" fmla="*/ 451 w 1438"/>
                    <a:gd name="T5" fmla="*/ 6 h 688"/>
                    <a:gd name="T6" fmla="*/ 0 w 1438"/>
                    <a:gd name="T7" fmla="*/ 275 h 688"/>
                    <a:gd name="T8" fmla="*/ 717 w 1438"/>
                    <a:gd name="T9" fmla="*/ 688 h 688"/>
                    <a:gd name="T10" fmla="*/ 1438 w 1438"/>
                    <a:gd name="T11" fmla="*/ 269 h 688"/>
                    <a:gd name="T12" fmla="*/ 987 w 1438"/>
                    <a:gd name="T13" fmla="*/ 0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8" h="688">
                      <a:moveTo>
                        <a:pt x="987" y="0"/>
                      </a:moveTo>
                      <a:cubicBezTo>
                        <a:pt x="936" y="97"/>
                        <a:pt x="834" y="163"/>
                        <a:pt x="717" y="163"/>
                      </a:cubicBezTo>
                      <a:cubicBezTo>
                        <a:pt x="603" y="163"/>
                        <a:pt x="503" y="99"/>
                        <a:pt x="451" y="6"/>
                      </a:cubicBezTo>
                      <a:cubicBezTo>
                        <a:pt x="0" y="275"/>
                        <a:pt x="0" y="275"/>
                        <a:pt x="0" y="275"/>
                      </a:cubicBezTo>
                      <a:cubicBezTo>
                        <a:pt x="143" y="522"/>
                        <a:pt x="411" y="688"/>
                        <a:pt x="717" y="688"/>
                      </a:cubicBezTo>
                      <a:cubicBezTo>
                        <a:pt x="1026" y="688"/>
                        <a:pt x="1295" y="519"/>
                        <a:pt x="1438" y="269"/>
                      </a:cubicBezTo>
                      <a:lnTo>
                        <a:pt x="98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</p:grpSp>
        <p:sp>
          <p:nvSpPr>
            <p:cNvPr id="24" name="AutoShape 122"/>
            <p:cNvSpPr>
              <a:spLocks/>
            </p:cNvSpPr>
            <p:nvPr/>
          </p:nvSpPr>
          <p:spPr bwMode="auto">
            <a:xfrm>
              <a:off x="5230925" y="3654816"/>
              <a:ext cx="381000" cy="381000"/>
            </a:xfrm>
            <a:custGeom>
              <a:avLst/>
              <a:gdLst/>
              <a:ahLst/>
              <a:cxnLst/>
              <a:rect l="0" t="0" r="r" b="b"/>
              <a:pathLst>
                <a:path w="21542" h="21600">
                  <a:moveTo>
                    <a:pt x="11685" y="1799"/>
                  </a:moveTo>
                  <a:cubicBezTo>
                    <a:pt x="12904" y="1906"/>
                    <a:pt x="14056" y="2203"/>
                    <a:pt x="15144" y="2683"/>
                  </a:cubicBezTo>
                  <a:cubicBezTo>
                    <a:pt x="16234" y="3165"/>
                    <a:pt x="17214" y="3803"/>
                    <a:pt x="18089" y="4597"/>
                  </a:cubicBezTo>
                  <a:cubicBezTo>
                    <a:pt x="18965" y="5390"/>
                    <a:pt x="19697" y="6308"/>
                    <a:pt x="20286" y="7355"/>
                  </a:cubicBezTo>
                  <a:cubicBezTo>
                    <a:pt x="20875" y="8400"/>
                    <a:pt x="21290" y="9538"/>
                    <a:pt x="21529" y="10775"/>
                  </a:cubicBezTo>
                  <a:cubicBezTo>
                    <a:pt x="21574" y="11034"/>
                    <a:pt x="21498" y="11229"/>
                    <a:pt x="21300" y="11356"/>
                  </a:cubicBezTo>
                  <a:cubicBezTo>
                    <a:pt x="21223" y="11407"/>
                    <a:pt x="21152" y="11435"/>
                    <a:pt x="21078" y="11435"/>
                  </a:cubicBezTo>
                  <a:cubicBezTo>
                    <a:pt x="20930" y="11435"/>
                    <a:pt x="20823" y="11382"/>
                    <a:pt x="20761" y="11272"/>
                  </a:cubicBezTo>
                  <a:cubicBezTo>
                    <a:pt x="20016" y="10354"/>
                    <a:pt x="19186" y="9891"/>
                    <a:pt x="18273" y="9880"/>
                  </a:cubicBezTo>
                  <a:cubicBezTo>
                    <a:pt x="17617" y="9880"/>
                    <a:pt x="16994" y="10128"/>
                    <a:pt x="16403" y="10619"/>
                  </a:cubicBezTo>
                  <a:cubicBezTo>
                    <a:pt x="15814" y="11111"/>
                    <a:pt x="15320" y="11797"/>
                    <a:pt x="14912" y="12681"/>
                  </a:cubicBezTo>
                  <a:cubicBezTo>
                    <a:pt x="14841" y="12887"/>
                    <a:pt x="14705" y="12991"/>
                    <a:pt x="14516" y="12991"/>
                  </a:cubicBezTo>
                  <a:cubicBezTo>
                    <a:pt x="14323" y="12991"/>
                    <a:pt x="14192" y="12887"/>
                    <a:pt x="14116" y="12681"/>
                  </a:cubicBezTo>
                  <a:cubicBezTo>
                    <a:pt x="13491" y="11328"/>
                    <a:pt x="12680" y="10453"/>
                    <a:pt x="11683" y="10058"/>
                  </a:cubicBezTo>
                  <a:lnTo>
                    <a:pt x="11683" y="17164"/>
                  </a:lnTo>
                  <a:cubicBezTo>
                    <a:pt x="11683" y="17780"/>
                    <a:pt x="11594" y="18350"/>
                    <a:pt x="11416" y="18884"/>
                  </a:cubicBezTo>
                  <a:cubicBezTo>
                    <a:pt x="11234" y="19415"/>
                    <a:pt x="10993" y="19886"/>
                    <a:pt x="10691" y="20298"/>
                  </a:cubicBezTo>
                  <a:cubicBezTo>
                    <a:pt x="10385" y="20705"/>
                    <a:pt x="10030" y="21027"/>
                    <a:pt x="9622" y="21258"/>
                  </a:cubicBezTo>
                  <a:cubicBezTo>
                    <a:pt x="9214" y="21487"/>
                    <a:pt x="8778" y="21600"/>
                    <a:pt x="8315" y="21600"/>
                  </a:cubicBezTo>
                  <a:cubicBezTo>
                    <a:pt x="7852" y="21600"/>
                    <a:pt x="7411" y="21487"/>
                    <a:pt x="6996" y="21258"/>
                  </a:cubicBezTo>
                  <a:cubicBezTo>
                    <a:pt x="6581" y="21027"/>
                    <a:pt x="6221" y="20705"/>
                    <a:pt x="5915" y="20298"/>
                  </a:cubicBezTo>
                  <a:cubicBezTo>
                    <a:pt x="5613" y="19886"/>
                    <a:pt x="5369" y="19417"/>
                    <a:pt x="5190" y="18884"/>
                  </a:cubicBezTo>
                  <a:cubicBezTo>
                    <a:pt x="5011" y="18350"/>
                    <a:pt x="4923" y="17780"/>
                    <a:pt x="4923" y="17164"/>
                  </a:cubicBezTo>
                  <a:cubicBezTo>
                    <a:pt x="4923" y="16851"/>
                    <a:pt x="5011" y="16591"/>
                    <a:pt x="5190" y="16391"/>
                  </a:cubicBezTo>
                  <a:cubicBezTo>
                    <a:pt x="5369" y="16187"/>
                    <a:pt x="5584" y="16086"/>
                    <a:pt x="5837" y="16086"/>
                  </a:cubicBezTo>
                  <a:cubicBezTo>
                    <a:pt x="6104" y="16086"/>
                    <a:pt x="6321" y="16188"/>
                    <a:pt x="6493" y="16391"/>
                  </a:cubicBezTo>
                  <a:cubicBezTo>
                    <a:pt x="6662" y="16591"/>
                    <a:pt x="6748" y="16851"/>
                    <a:pt x="6748" y="17164"/>
                  </a:cubicBezTo>
                  <a:cubicBezTo>
                    <a:pt x="6748" y="17800"/>
                    <a:pt x="6901" y="18333"/>
                    <a:pt x="7203" y="18777"/>
                  </a:cubicBezTo>
                  <a:cubicBezTo>
                    <a:pt x="7509" y="19217"/>
                    <a:pt x="7878" y="19437"/>
                    <a:pt x="8313" y="19437"/>
                  </a:cubicBezTo>
                  <a:cubicBezTo>
                    <a:pt x="8732" y="19437"/>
                    <a:pt x="9092" y="19217"/>
                    <a:pt x="9398" y="18777"/>
                  </a:cubicBezTo>
                  <a:cubicBezTo>
                    <a:pt x="9701" y="18333"/>
                    <a:pt x="9853" y="17800"/>
                    <a:pt x="9853" y="17164"/>
                  </a:cubicBezTo>
                  <a:lnTo>
                    <a:pt x="9853" y="10058"/>
                  </a:lnTo>
                  <a:cubicBezTo>
                    <a:pt x="8856" y="10461"/>
                    <a:pt x="8043" y="11337"/>
                    <a:pt x="7420" y="12681"/>
                  </a:cubicBezTo>
                  <a:cubicBezTo>
                    <a:pt x="7344" y="12887"/>
                    <a:pt x="7211" y="12991"/>
                    <a:pt x="7020" y="12991"/>
                  </a:cubicBezTo>
                  <a:cubicBezTo>
                    <a:pt x="6829" y="12991"/>
                    <a:pt x="6700" y="12887"/>
                    <a:pt x="6631" y="12681"/>
                  </a:cubicBezTo>
                  <a:cubicBezTo>
                    <a:pt x="6228" y="11797"/>
                    <a:pt x="5734" y="11111"/>
                    <a:pt x="5147" y="10619"/>
                  </a:cubicBezTo>
                  <a:cubicBezTo>
                    <a:pt x="4561" y="10128"/>
                    <a:pt x="3941" y="9880"/>
                    <a:pt x="3285" y="9880"/>
                  </a:cubicBezTo>
                  <a:cubicBezTo>
                    <a:pt x="2364" y="9880"/>
                    <a:pt x="1541" y="10345"/>
                    <a:pt x="809" y="11272"/>
                  </a:cubicBezTo>
                  <a:cubicBezTo>
                    <a:pt x="718" y="11382"/>
                    <a:pt x="597" y="11435"/>
                    <a:pt x="456" y="11435"/>
                  </a:cubicBezTo>
                  <a:cubicBezTo>
                    <a:pt x="382" y="11435"/>
                    <a:pt x="306" y="11407"/>
                    <a:pt x="239" y="11356"/>
                  </a:cubicBezTo>
                  <a:cubicBezTo>
                    <a:pt x="48" y="11229"/>
                    <a:pt x="-26" y="11034"/>
                    <a:pt x="7" y="10775"/>
                  </a:cubicBezTo>
                  <a:cubicBezTo>
                    <a:pt x="246" y="9538"/>
                    <a:pt x="661" y="8400"/>
                    <a:pt x="1260" y="7355"/>
                  </a:cubicBezTo>
                  <a:cubicBezTo>
                    <a:pt x="1856" y="6308"/>
                    <a:pt x="2595" y="5390"/>
                    <a:pt x="3468" y="4597"/>
                  </a:cubicBezTo>
                  <a:cubicBezTo>
                    <a:pt x="4344" y="3803"/>
                    <a:pt x="5322" y="3168"/>
                    <a:pt x="6402" y="2688"/>
                  </a:cubicBezTo>
                  <a:cubicBezTo>
                    <a:pt x="7483" y="2214"/>
                    <a:pt x="8635" y="1917"/>
                    <a:pt x="9851" y="1799"/>
                  </a:cubicBezTo>
                  <a:lnTo>
                    <a:pt x="9851" y="1081"/>
                  </a:lnTo>
                  <a:cubicBezTo>
                    <a:pt x="9851" y="768"/>
                    <a:pt x="9937" y="508"/>
                    <a:pt x="10118" y="305"/>
                  </a:cubicBezTo>
                  <a:cubicBezTo>
                    <a:pt x="10297" y="102"/>
                    <a:pt x="10512" y="0"/>
                    <a:pt x="10764" y="0"/>
                  </a:cubicBezTo>
                  <a:cubicBezTo>
                    <a:pt x="11029" y="0"/>
                    <a:pt x="11249" y="102"/>
                    <a:pt x="11420" y="305"/>
                  </a:cubicBezTo>
                  <a:cubicBezTo>
                    <a:pt x="11590" y="508"/>
                    <a:pt x="11676" y="768"/>
                    <a:pt x="11676" y="1081"/>
                  </a:cubicBezTo>
                  <a:lnTo>
                    <a:pt x="11676" y="1799"/>
                  </a:lnTo>
                  <a:close/>
                  <a:moveTo>
                    <a:pt x="11685" y="1799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5" name="AutoShape 83"/>
            <p:cNvSpPr>
              <a:spLocks/>
            </p:cNvSpPr>
            <p:nvPr/>
          </p:nvSpPr>
          <p:spPr bwMode="auto">
            <a:xfrm>
              <a:off x="6600580" y="3653886"/>
              <a:ext cx="381000" cy="3810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1482" y="21287"/>
                  </a:moveTo>
                  <a:cubicBezTo>
                    <a:pt x="11277" y="21496"/>
                    <a:pt x="11047" y="21600"/>
                    <a:pt x="10801" y="21600"/>
                  </a:cubicBezTo>
                  <a:cubicBezTo>
                    <a:pt x="10538" y="21600"/>
                    <a:pt x="10318" y="21496"/>
                    <a:pt x="10143" y="21287"/>
                  </a:cubicBezTo>
                  <a:lnTo>
                    <a:pt x="2747" y="12989"/>
                  </a:lnTo>
                  <a:cubicBezTo>
                    <a:pt x="2714" y="12972"/>
                    <a:pt x="2556" y="12786"/>
                    <a:pt x="2271" y="12436"/>
                  </a:cubicBezTo>
                  <a:cubicBezTo>
                    <a:pt x="1988" y="12086"/>
                    <a:pt x="1678" y="11623"/>
                    <a:pt x="1345" y="11050"/>
                  </a:cubicBezTo>
                  <a:cubicBezTo>
                    <a:pt x="1009" y="10477"/>
                    <a:pt x="699" y="9819"/>
                    <a:pt x="421" y="9068"/>
                  </a:cubicBezTo>
                  <a:cubicBezTo>
                    <a:pt x="143" y="8326"/>
                    <a:pt x="0" y="7524"/>
                    <a:pt x="0" y="6680"/>
                  </a:cubicBezTo>
                  <a:cubicBezTo>
                    <a:pt x="0" y="5443"/>
                    <a:pt x="173" y="4401"/>
                    <a:pt x="516" y="3549"/>
                  </a:cubicBezTo>
                  <a:cubicBezTo>
                    <a:pt x="861" y="2696"/>
                    <a:pt x="1312" y="2007"/>
                    <a:pt x="1863" y="1482"/>
                  </a:cubicBezTo>
                  <a:cubicBezTo>
                    <a:pt x="2421" y="954"/>
                    <a:pt x="3047" y="576"/>
                    <a:pt x="3741" y="345"/>
                  </a:cubicBezTo>
                  <a:cubicBezTo>
                    <a:pt x="4437" y="116"/>
                    <a:pt x="5145" y="0"/>
                    <a:pt x="5864" y="0"/>
                  </a:cubicBezTo>
                  <a:cubicBezTo>
                    <a:pt x="6367" y="0"/>
                    <a:pt x="6865" y="99"/>
                    <a:pt x="7361" y="291"/>
                  </a:cubicBezTo>
                  <a:cubicBezTo>
                    <a:pt x="7857" y="486"/>
                    <a:pt x="8315" y="726"/>
                    <a:pt x="8738" y="1016"/>
                  </a:cubicBezTo>
                  <a:cubicBezTo>
                    <a:pt x="9161" y="1304"/>
                    <a:pt x="9552" y="1620"/>
                    <a:pt x="9902" y="1962"/>
                  </a:cubicBezTo>
                  <a:cubicBezTo>
                    <a:pt x="10253" y="2304"/>
                    <a:pt x="10553" y="2611"/>
                    <a:pt x="10801" y="2882"/>
                  </a:cubicBezTo>
                  <a:cubicBezTo>
                    <a:pt x="11047" y="2600"/>
                    <a:pt x="11350" y="2292"/>
                    <a:pt x="11713" y="1956"/>
                  </a:cubicBezTo>
                  <a:cubicBezTo>
                    <a:pt x="12071" y="1618"/>
                    <a:pt x="12464" y="1304"/>
                    <a:pt x="12887" y="1016"/>
                  </a:cubicBezTo>
                  <a:cubicBezTo>
                    <a:pt x="13313" y="726"/>
                    <a:pt x="13761" y="486"/>
                    <a:pt x="14246" y="291"/>
                  </a:cubicBezTo>
                  <a:cubicBezTo>
                    <a:pt x="14730" y="99"/>
                    <a:pt x="15235" y="0"/>
                    <a:pt x="15761" y="0"/>
                  </a:cubicBezTo>
                  <a:cubicBezTo>
                    <a:pt x="16465" y="0"/>
                    <a:pt x="17166" y="116"/>
                    <a:pt x="17859" y="344"/>
                  </a:cubicBezTo>
                  <a:cubicBezTo>
                    <a:pt x="18555" y="576"/>
                    <a:pt x="19179" y="954"/>
                    <a:pt x="19737" y="1482"/>
                  </a:cubicBezTo>
                  <a:cubicBezTo>
                    <a:pt x="20293" y="2007"/>
                    <a:pt x="20739" y="2696"/>
                    <a:pt x="21084" y="3549"/>
                  </a:cubicBezTo>
                  <a:cubicBezTo>
                    <a:pt x="21430" y="4401"/>
                    <a:pt x="21600" y="5443"/>
                    <a:pt x="21600" y="6680"/>
                  </a:cubicBezTo>
                  <a:cubicBezTo>
                    <a:pt x="21600" y="7524"/>
                    <a:pt x="21462" y="8326"/>
                    <a:pt x="21187" y="9068"/>
                  </a:cubicBezTo>
                  <a:cubicBezTo>
                    <a:pt x="20911" y="9819"/>
                    <a:pt x="20606" y="10477"/>
                    <a:pt x="20270" y="11050"/>
                  </a:cubicBezTo>
                  <a:cubicBezTo>
                    <a:pt x="19932" y="11623"/>
                    <a:pt x="19620" y="12086"/>
                    <a:pt x="19322" y="12436"/>
                  </a:cubicBezTo>
                  <a:cubicBezTo>
                    <a:pt x="19029" y="12786"/>
                    <a:pt x="18871" y="12981"/>
                    <a:pt x="18856" y="13018"/>
                  </a:cubicBezTo>
                  <a:lnTo>
                    <a:pt x="11482" y="21287"/>
                  </a:lnTo>
                  <a:close/>
                  <a:moveTo>
                    <a:pt x="5864" y="2166"/>
                  </a:moveTo>
                  <a:lnTo>
                    <a:pt x="5864" y="2166"/>
                  </a:lnTo>
                  <a:cubicBezTo>
                    <a:pt x="5406" y="2166"/>
                    <a:pt x="4945" y="2225"/>
                    <a:pt x="4477" y="2346"/>
                  </a:cubicBezTo>
                  <a:cubicBezTo>
                    <a:pt x="4011" y="2468"/>
                    <a:pt x="3585" y="2696"/>
                    <a:pt x="3202" y="3024"/>
                  </a:cubicBezTo>
                  <a:cubicBezTo>
                    <a:pt x="2817" y="3351"/>
                    <a:pt x="2509" y="3806"/>
                    <a:pt x="2271" y="4387"/>
                  </a:cubicBezTo>
                  <a:cubicBezTo>
                    <a:pt x="2038" y="4969"/>
                    <a:pt x="1918" y="5734"/>
                    <a:pt x="1918" y="6680"/>
                  </a:cubicBezTo>
                  <a:cubicBezTo>
                    <a:pt x="1918" y="7290"/>
                    <a:pt x="2031" y="7880"/>
                    <a:pt x="2251" y="8450"/>
                  </a:cubicBezTo>
                  <a:cubicBezTo>
                    <a:pt x="2471" y="9017"/>
                    <a:pt x="2714" y="9523"/>
                    <a:pt x="2987" y="9969"/>
                  </a:cubicBezTo>
                  <a:cubicBezTo>
                    <a:pt x="3257" y="10415"/>
                    <a:pt x="3510" y="10773"/>
                    <a:pt x="3741" y="11044"/>
                  </a:cubicBezTo>
                  <a:lnTo>
                    <a:pt x="4076" y="11434"/>
                  </a:lnTo>
                  <a:lnTo>
                    <a:pt x="10801" y="18991"/>
                  </a:lnTo>
                  <a:lnTo>
                    <a:pt x="17524" y="11434"/>
                  </a:lnTo>
                  <a:lnTo>
                    <a:pt x="17874" y="11044"/>
                  </a:lnTo>
                  <a:cubicBezTo>
                    <a:pt x="18105" y="10773"/>
                    <a:pt x="18353" y="10415"/>
                    <a:pt x="18623" y="9969"/>
                  </a:cubicBezTo>
                  <a:cubicBezTo>
                    <a:pt x="18888" y="9523"/>
                    <a:pt x="19134" y="9014"/>
                    <a:pt x="19354" y="8441"/>
                  </a:cubicBezTo>
                  <a:cubicBezTo>
                    <a:pt x="19572" y="7871"/>
                    <a:pt x="19685" y="7284"/>
                    <a:pt x="19685" y="6680"/>
                  </a:cubicBezTo>
                  <a:cubicBezTo>
                    <a:pt x="19685" y="5743"/>
                    <a:pt x="19567" y="4980"/>
                    <a:pt x="19329" y="4393"/>
                  </a:cubicBezTo>
                  <a:cubicBezTo>
                    <a:pt x="19091" y="3809"/>
                    <a:pt x="18783" y="3351"/>
                    <a:pt x="18400" y="3024"/>
                  </a:cubicBezTo>
                  <a:cubicBezTo>
                    <a:pt x="18017" y="2696"/>
                    <a:pt x="17591" y="2468"/>
                    <a:pt x="17123" y="2346"/>
                  </a:cubicBezTo>
                  <a:cubicBezTo>
                    <a:pt x="16658" y="2225"/>
                    <a:pt x="16202" y="2166"/>
                    <a:pt x="15761" y="2166"/>
                  </a:cubicBezTo>
                  <a:cubicBezTo>
                    <a:pt x="15341" y="2166"/>
                    <a:pt x="14910" y="2279"/>
                    <a:pt x="14474" y="2507"/>
                  </a:cubicBezTo>
                  <a:cubicBezTo>
                    <a:pt x="14041" y="2739"/>
                    <a:pt x="13631" y="3015"/>
                    <a:pt x="13245" y="3340"/>
                  </a:cubicBezTo>
                  <a:cubicBezTo>
                    <a:pt x="12862" y="3665"/>
                    <a:pt x="12519" y="3998"/>
                    <a:pt x="12216" y="4342"/>
                  </a:cubicBezTo>
                  <a:cubicBezTo>
                    <a:pt x="11913" y="4684"/>
                    <a:pt x="11688" y="4952"/>
                    <a:pt x="11545" y="5153"/>
                  </a:cubicBezTo>
                  <a:cubicBezTo>
                    <a:pt x="11345" y="5429"/>
                    <a:pt x="11097" y="5570"/>
                    <a:pt x="10801" y="5570"/>
                  </a:cubicBezTo>
                  <a:cubicBezTo>
                    <a:pt x="10506" y="5570"/>
                    <a:pt x="10260" y="5429"/>
                    <a:pt x="10070" y="5153"/>
                  </a:cubicBezTo>
                  <a:cubicBezTo>
                    <a:pt x="9927" y="4944"/>
                    <a:pt x="9700" y="4673"/>
                    <a:pt x="9392" y="4334"/>
                  </a:cubicBezTo>
                  <a:cubicBezTo>
                    <a:pt x="9086" y="3995"/>
                    <a:pt x="8738" y="3665"/>
                    <a:pt x="8355" y="3340"/>
                  </a:cubicBezTo>
                  <a:cubicBezTo>
                    <a:pt x="7972" y="3016"/>
                    <a:pt x="7561" y="2739"/>
                    <a:pt x="7126" y="2507"/>
                  </a:cubicBezTo>
                  <a:cubicBezTo>
                    <a:pt x="6690" y="2278"/>
                    <a:pt x="6269" y="2166"/>
                    <a:pt x="5864" y="216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889345" y="4791684"/>
              <a:ext cx="446088" cy="417513"/>
              <a:chOff x="1200150" y="2085975"/>
              <a:chExt cx="446088" cy="417513"/>
            </a:xfrm>
            <a:solidFill>
              <a:schemeClr val="bg1"/>
            </a:solidFill>
          </p:grpSpPr>
          <p:sp>
            <p:nvSpPr>
              <p:cNvPr id="27" name="Freeform 13"/>
              <p:cNvSpPr>
                <a:spLocks noEditPoints="1"/>
              </p:cNvSpPr>
              <p:nvPr/>
            </p:nvSpPr>
            <p:spPr bwMode="auto">
              <a:xfrm>
                <a:off x="1200150" y="2270125"/>
                <a:ext cx="446088" cy="233363"/>
              </a:xfrm>
              <a:custGeom>
                <a:avLst/>
                <a:gdLst>
                  <a:gd name="T0" fmla="*/ 267 w 281"/>
                  <a:gd name="T1" fmla="*/ 126 h 147"/>
                  <a:gd name="T2" fmla="*/ 267 w 281"/>
                  <a:gd name="T3" fmla="*/ 109 h 147"/>
                  <a:gd name="T4" fmla="*/ 251 w 281"/>
                  <a:gd name="T5" fmla="*/ 109 h 147"/>
                  <a:gd name="T6" fmla="*/ 251 w 281"/>
                  <a:gd name="T7" fmla="*/ 19 h 147"/>
                  <a:gd name="T8" fmla="*/ 267 w 281"/>
                  <a:gd name="T9" fmla="*/ 19 h 147"/>
                  <a:gd name="T10" fmla="*/ 267 w 281"/>
                  <a:gd name="T11" fmla="*/ 0 h 147"/>
                  <a:gd name="T12" fmla="*/ 14 w 281"/>
                  <a:gd name="T13" fmla="*/ 0 h 147"/>
                  <a:gd name="T14" fmla="*/ 14 w 281"/>
                  <a:gd name="T15" fmla="*/ 19 h 147"/>
                  <a:gd name="T16" fmla="*/ 30 w 281"/>
                  <a:gd name="T17" fmla="*/ 19 h 147"/>
                  <a:gd name="T18" fmla="*/ 30 w 281"/>
                  <a:gd name="T19" fmla="*/ 109 h 147"/>
                  <a:gd name="T20" fmla="*/ 14 w 281"/>
                  <a:gd name="T21" fmla="*/ 109 h 147"/>
                  <a:gd name="T22" fmla="*/ 14 w 281"/>
                  <a:gd name="T23" fmla="*/ 126 h 147"/>
                  <a:gd name="T24" fmla="*/ 0 w 281"/>
                  <a:gd name="T25" fmla="*/ 126 h 147"/>
                  <a:gd name="T26" fmla="*/ 0 w 281"/>
                  <a:gd name="T27" fmla="*/ 147 h 147"/>
                  <a:gd name="T28" fmla="*/ 281 w 281"/>
                  <a:gd name="T29" fmla="*/ 147 h 147"/>
                  <a:gd name="T30" fmla="*/ 281 w 281"/>
                  <a:gd name="T31" fmla="*/ 126 h 147"/>
                  <a:gd name="T32" fmla="*/ 267 w 281"/>
                  <a:gd name="T33" fmla="*/ 126 h 147"/>
                  <a:gd name="T34" fmla="*/ 92 w 281"/>
                  <a:gd name="T35" fmla="*/ 109 h 147"/>
                  <a:gd name="T36" fmla="*/ 62 w 281"/>
                  <a:gd name="T37" fmla="*/ 109 h 147"/>
                  <a:gd name="T38" fmla="*/ 62 w 281"/>
                  <a:gd name="T39" fmla="*/ 19 h 147"/>
                  <a:gd name="T40" fmla="*/ 92 w 281"/>
                  <a:gd name="T41" fmla="*/ 19 h 147"/>
                  <a:gd name="T42" fmla="*/ 92 w 281"/>
                  <a:gd name="T43" fmla="*/ 109 h 147"/>
                  <a:gd name="T44" fmla="*/ 155 w 281"/>
                  <a:gd name="T45" fmla="*/ 109 h 147"/>
                  <a:gd name="T46" fmla="*/ 125 w 281"/>
                  <a:gd name="T47" fmla="*/ 109 h 147"/>
                  <a:gd name="T48" fmla="*/ 125 w 281"/>
                  <a:gd name="T49" fmla="*/ 19 h 147"/>
                  <a:gd name="T50" fmla="*/ 155 w 281"/>
                  <a:gd name="T51" fmla="*/ 19 h 147"/>
                  <a:gd name="T52" fmla="*/ 155 w 281"/>
                  <a:gd name="T53" fmla="*/ 109 h 147"/>
                  <a:gd name="T54" fmla="*/ 218 w 281"/>
                  <a:gd name="T55" fmla="*/ 109 h 147"/>
                  <a:gd name="T56" fmla="*/ 188 w 281"/>
                  <a:gd name="T57" fmla="*/ 109 h 147"/>
                  <a:gd name="T58" fmla="*/ 188 w 281"/>
                  <a:gd name="T59" fmla="*/ 19 h 147"/>
                  <a:gd name="T60" fmla="*/ 218 w 281"/>
                  <a:gd name="T61" fmla="*/ 19 h 147"/>
                  <a:gd name="T62" fmla="*/ 218 w 281"/>
                  <a:gd name="T63" fmla="*/ 10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1" h="147">
                    <a:moveTo>
                      <a:pt x="267" y="126"/>
                    </a:moveTo>
                    <a:lnTo>
                      <a:pt x="267" y="109"/>
                    </a:lnTo>
                    <a:lnTo>
                      <a:pt x="251" y="109"/>
                    </a:lnTo>
                    <a:lnTo>
                      <a:pt x="251" y="19"/>
                    </a:lnTo>
                    <a:lnTo>
                      <a:pt x="267" y="19"/>
                    </a:lnTo>
                    <a:lnTo>
                      <a:pt x="267" y="0"/>
                    </a:lnTo>
                    <a:lnTo>
                      <a:pt x="14" y="0"/>
                    </a:lnTo>
                    <a:lnTo>
                      <a:pt x="14" y="19"/>
                    </a:lnTo>
                    <a:lnTo>
                      <a:pt x="30" y="19"/>
                    </a:lnTo>
                    <a:lnTo>
                      <a:pt x="30" y="109"/>
                    </a:lnTo>
                    <a:lnTo>
                      <a:pt x="14" y="109"/>
                    </a:lnTo>
                    <a:lnTo>
                      <a:pt x="14" y="126"/>
                    </a:lnTo>
                    <a:lnTo>
                      <a:pt x="0" y="126"/>
                    </a:lnTo>
                    <a:lnTo>
                      <a:pt x="0" y="147"/>
                    </a:lnTo>
                    <a:lnTo>
                      <a:pt x="281" y="147"/>
                    </a:lnTo>
                    <a:lnTo>
                      <a:pt x="281" y="126"/>
                    </a:lnTo>
                    <a:lnTo>
                      <a:pt x="267" y="126"/>
                    </a:lnTo>
                    <a:close/>
                    <a:moveTo>
                      <a:pt x="92" y="109"/>
                    </a:moveTo>
                    <a:lnTo>
                      <a:pt x="62" y="109"/>
                    </a:lnTo>
                    <a:lnTo>
                      <a:pt x="62" y="19"/>
                    </a:lnTo>
                    <a:lnTo>
                      <a:pt x="92" y="19"/>
                    </a:lnTo>
                    <a:lnTo>
                      <a:pt x="92" y="109"/>
                    </a:lnTo>
                    <a:close/>
                    <a:moveTo>
                      <a:pt x="155" y="109"/>
                    </a:moveTo>
                    <a:lnTo>
                      <a:pt x="125" y="109"/>
                    </a:lnTo>
                    <a:lnTo>
                      <a:pt x="125" y="19"/>
                    </a:lnTo>
                    <a:lnTo>
                      <a:pt x="155" y="19"/>
                    </a:lnTo>
                    <a:lnTo>
                      <a:pt x="155" y="109"/>
                    </a:lnTo>
                    <a:close/>
                    <a:moveTo>
                      <a:pt x="218" y="109"/>
                    </a:moveTo>
                    <a:lnTo>
                      <a:pt x="188" y="109"/>
                    </a:lnTo>
                    <a:lnTo>
                      <a:pt x="188" y="19"/>
                    </a:lnTo>
                    <a:lnTo>
                      <a:pt x="218" y="19"/>
                    </a:lnTo>
                    <a:lnTo>
                      <a:pt x="218" y="1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Freeform 14"/>
              <p:cNvSpPr>
                <a:spLocks noEditPoints="1"/>
              </p:cNvSpPr>
              <p:nvPr/>
            </p:nvSpPr>
            <p:spPr bwMode="auto">
              <a:xfrm>
                <a:off x="1200150" y="2085975"/>
                <a:ext cx="446088" cy="163513"/>
              </a:xfrm>
              <a:custGeom>
                <a:avLst/>
                <a:gdLst>
                  <a:gd name="T0" fmla="*/ 140 w 281"/>
                  <a:gd name="T1" fmla="*/ 0 h 103"/>
                  <a:gd name="T2" fmla="*/ 0 w 281"/>
                  <a:gd name="T3" fmla="*/ 95 h 103"/>
                  <a:gd name="T4" fmla="*/ 0 w 281"/>
                  <a:gd name="T5" fmla="*/ 103 h 103"/>
                  <a:gd name="T6" fmla="*/ 281 w 281"/>
                  <a:gd name="T7" fmla="*/ 103 h 103"/>
                  <a:gd name="T8" fmla="*/ 281 w 281"/>
                  <a:gd name="T9" fmla="*/ 95 h 103"/>
                  <a:gd name="T10" fmla="*/ 140 w 281"/>
                  <a:gd name="T11" fmla="*/ 0 h 103"/>
                  <a:gd name="T12" fmla="*/ 190 w 281"/>
                  <a:gd name="T13" fmla="*/ 74 h 103"/>
                  <a:gd name="T14" fmla="*/ 91 w 281"/>
                  <a:gd name="T15" fmla="*/ 74 h 103"/>
                  <a:gd name="T16" fmla="*/ 91 w 281"/>
                  <a:gd name="T17" fmla="*/ 71 h 103"/>
                  <a:gd name="T18" fmla="*/ 140 w 281"/>
                  <a:gd name="T19" fmla="*/ 38 h 103"/>
                  <a:gd name="T20" fmla="*/ 190 w 281"/>
                  <a:gd name="T21" fmla="*/ 71 h 103"/>
                  <a:gd name="T22" fmla="*/ 190 w 281"/>
                  <a:gd name="T23" fmla="*/ 7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1" h="103">
                    <a:moveTo>
                      <a:pt x="140" y="0"/>
                    </a:moveTo>
                    <a:lnTo>
                      <a:pt x="0" y="95"/>
                    </a:lnTo>
                    <a:lnTo>
                      <a:pt x="0" y="103"/>
                    </a:lnTo>
                    <a:lnTo>
                      <a:pt x="281" y="103"/>
                    </a:lnTo>
                    <a:lnTo>
                      <a:pt x="281" y="95"/>
                    </a:lnTo>
                    <a:lnTo>
                      <a:pt x="140" y="0"/>
                    </a:lnTo>
                    <a:close/>
                    <a:moveTo>
                      <a:pt x="190" y="74"/>
                    </a:moveTo>
                    <a:lnTo>
                      <a:pt x="91" y="74"/>
                    </a:lnTo>
                    <a:lnTo>
                      <a:pt x="91" y="71"/>
                    </a:lnTo>
                    <a:lnTo>
                      <a:pt x="140" y="38"/>
                    </a:lnTo>
                    <a:lnTo>
                      <a:pt x="190" y="71"/>
                    </a:lnTo>
                    <a:lnTo>
                      <a:pt x="19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9733" y="3936225"/>
              <a:ext cx="592535" cy="592535"/>
            </a:xfrm>
            <a:prstGeom prst="rect">
              <a:avLst/>
            </a:prstGeom>
          </p:spPr>
        </p:pic>
      </p:grpSp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30" name="Footer Placeholder 2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9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78265" y="815021"/>
            <a:ext cx="5047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 smtClean="0">
                <a:solidFill>
                  <a:schemeClr val="tx2">
                    <a:lumMod val="50000"/>
                  </a:schemeClr>
                </a:solidFill>
                <a:latin typeface="Homa" panose="01000500000000000000" pitchFamily="2" charset="-78"/>
                <a:cs typeface="Homa" panose="01000500000000000000" pitchFamily="2" charset="-78"/>
              </a:rPr>
              <a:t>کلاهبرداری های بانکی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Homa" panose="01000500000000000000" pitchFamily="2" charset="-78"/>
              <a:cs typeface="Homa" panose="010005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880210" y="2318404"/>
            <a:ext cx="1771265" cy="413547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en-US" sz="2400" kern="0" smtClean="0">
                <a:solidFill>
                  <a:srgbClr val="DD2067"/>
                </a:solidFill>
                <a:latin typeface="+mj-lt"/>
                <a:ea typeface="+mj-ea"/>
                <a:cs typeface="Arial" pitchFamily="-109" charset="0"/>
                <a:sym typeface="Calibri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Mobile fraud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9623410" y="2318404"/>
            <a:ext cx="1771265" cy="413547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en-US" sz="2400" kern="0" smtClean="0">
                <a:solidFill>
                  <a:srgbClr val="DD2067"/>
                </a:solidFill>
                <a:latin typeface="+mj-lt"/>
                <a:ea typeface="+mj-ea"/>
                <a:cs typeface="Arial" pitchFamily="-109" charset="0"/>
                <a:sym typeface="Calibri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Identity and social fraud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6880210" y="3966670"/>
            <a:ext cx="1771265" cy="413547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en-US" sz="2400" kern="0" smtClean="0">
                <a:solidFill>
                  <a:srgbClr val="DD2067"/>
                </a:solidFill>
                <a:latin typeface="+mj-lt"/>
                <a:ea typeface="+mj-ea"/>
                <a:cs typeface="Arial" pitchFamily="-109" charset="0"/>
                <a:sym typeface="Calibri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Credit card fraud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9623410" y="3966670"/>
            <a:ext cx="1771265" cy="413547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en-US" sz="2400" kern="0" smtClean="0">
                <a:solidFill>
                  <a:srgbClr val="DD2067"/>
                </a:solidFill>
                <a:latin typeface="+mj-lt"/>
                <a:ea typeface="+mj-ea"/>
                <a:cs typeface="Arial" pitchFamily="-109" charset="0"/>
                <a:sym typeface="Calibri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Internal fraud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182303" y="2212066"/>
            <a:ext cx="626222" cy="626222"/>
          </a:xfrm>
          <a:prstGeom prst="roundRect">
            <a:avLst/>
          </a:prstGeom>
          <a:solidFill>
            <a:srgbClr val="FF4B21"/>
          </a:solidFill>
          <a:ln>
            <a:solidFill>
              <a:srgbClr val="FF4B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951611" y="2212066"/>
            <a:ext cx="626222" cy="62622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82303" y="3860332"/>
            <a:ext cx="626222" cy="626222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951611" y="3860332"/>
            <a:ext cx="626222" cy="6262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Freeform 12"/>
          <p:cNvSpPr>
            <a:spLocks noEditPoints="1"/>
          </p:cNvSpPr>
          <p:nvPr/>
        </p:nvSpPr>
        <p:spPr bwMode="auto">
          <a:xfrm>
            <a:off x="6351494" y="2367143"/>
            <a:ext cx="316069" cy="316069"/>
          </a:xfrm>
          <a:custGeom>
            <a:avLst/>
            <a:gdLst>
              <a:gd name="T0" fmla="*/ 473 w 548"/>
              <a:gd name="T1" fmla="*/ 86 h 548"/>
              <a:gd name="T2" fmla="*/ 468 w 548"/>
              <a:gd name="T3" fmla="*/ 82 h 548"/>
              <a:gd name="T4" fmla="*/ 464 w 548"/>
              <a:gd name="T5" fmla="*/ 77 h 548"/>
              <a:gd name="T6" fmla="*/ 458 w 548"/>
              <a:gd name="T7" fmla="*/ 73 h 548"/>
              <a:gd name="T8" fmla="*/ 90 w 548"/>
              <a:gd name="T9" fmla="*/ 73 h 548"/>
              <a:gd name="T10" fmla="*/ 86 w 548"/>
              <a:gd name="T11" fmla="*/ 77 h 548"/>
              <a:gd name="T12" fmla="*/ 81 w 548"/>
              <a:gd name="T13" fmla="*/ 82 h 548"/>
              <a:gd name="T14" fmla="*/ 75 w 548"/>
              <a:gd name="T15" fmla="*/ 86 h 548"/>
              <a:gd name="T16" fmla="*/ 0 w 548"/>
              <a:gd name="T17" fmla="*/ 273 h 548"/>
              <a:gd name="T18" fmla="*/ 90 w 548"/>
              <a:gd name="T19" fmla="*/ 476 h 548"/>
              <a:gd name="T20" fmla="*/ 458 w 548"/>
              <a:gd name="T21" fmla="*/ 476 h 548"/>
              <a:gd name="T22" fmla="*/ 548 w 548"/>
              <a:gd name="T23" fmla="*/ 273 h 548"/>
              <a:gd name="T24" fmla="*/ 229 w 548"/>
              <a:gd name="T25" fmla="*/ 37 h 548"/>
              <a:gd name="T26" fmla="*/ 112 w 548"/>
              <a:gd name="T27" fmla="*/ 95 h 548"/>
              <a:gd name="T28" fmla="*/ 90 w 548"/>
              <a:gd name="T29" fmla="*/ 118 h 548"/>
              <a:gd name="T30" fmla="*/ 120 w 548"/>
              <a:gd name="T31" fmla="*/ 259 h 548"/>
              <a:gd name="T32" fmla="*/ 90 w 548"/>
              <a:gd name="T33" fmla="*/ 118 h 548"/>
              <a:gd name="T34" fmla="*/ 120 w 548"/>
              <a:gd name="T35" fmla="*/ 290 h 548"/>
              <a:gd name="T36" fmla="*/ 90 w 548"/>
              <a:gd name="T37" fmla="*/ 430 h 548"/>
              <a:gd name="T38" fmla="*/ 112 w 548"/>
              <a:gd name="T39" fmla="*/ 454 h 548"/>
              <a:gd name="T40" fmla="*/ 229 w 548"/>
              <a:gd name="T41" fmla="*/ 511 h 548"/>
              <a:gd name="T42" fmla="*/ 259 w 548"/>
              <a:gd name="T43" fmla="*/ 493 h 548"/>
              <a:gd name="T44" fmla="*/ 217 w 548"/>
              <a:gd name="T45" fmla="*/ 456 h 548"/>
              <a:gd name="T46" fmla="*/ 185 w 548"/>
              <a:gd name="T47" fmla="*/ 408 h 548"/>
              <a:gd name="T48" fmla="*/ 259 w 548"/>
              <a:gd name="T49" fmla="*/ 493 h 548"/>
              <a:gd name="T50" fmla="*/ 171 w 548"/>
              <a:gd name="T51" fmla="*/ 378 h 548"/>
              <a:gd name="T52" fmla="*/ 154 w 548"/>
              <a:gd name="T53" fmla="*/ 315 h 548"/>
              <a:gd name="T54" fmla="*/ 259 w 548"/>
              <a:gd name="T55" fmla="*/ 290 h 548"/>
              <a:gd name="T56" fmla="*/ 259 w 548"/>
              <a:gd name="T57" fmla="*/ 259 h 548"/>
              <a:gd name="T58" fmla="*/ 154 w 548"/>
              <a:gd name="T59" fmla="*/ 232 h 548"/>
              <a:gd name="T60" fmla="*/ 171 w 548"/>
              <a:gd name="T61" fmla="*/ 170 h 548"/>
              <a:gd name="T62" fmla="*/ 259 w 548"/>
              <a:gd name="T63" fmla="*/ 259 h 548"/>
              <a:gd name="T64" fmla="*/ 185 w 548"/>
              <a:gd name="T65" fmla="*/ 141 h 548"/>
              <a:gd name="T66" fmla="*/ 217 w 548"/>
              <a:gd name="T67" fmla="*/ 92 h 548"/>
              <a:gd name="T68" fmla="*/ 259 w 548"/>
              <a:gd name="T69" fmla="*/ 53 h 548"/>
              <a:gd name="T70" fmla="*/ 515 w 548"/>
              <a:gd name="T71" fmla="*/ 259 h 548"/>
              <a:gd name="T72" fmla="*/ 406 w 548"/>
              <a:gd name="T73" fmla="*/ 155 h 548"/>
              <a:gd name="T74" fmla="*/ 515 w 548"/>
              <a:gd name="T75" fmla="*/ 259 h 548"/>
              <a:gd name="T76" fmla="*/ 393 w 548"/>
              <a:gd name="T77" fmla="*/ 127 h 548"/>
              <a:gd name="T78" fmla="*/ 436 w 548"/>
              <a:gd name="T79" fmla="*/ 95 h 548"/>
              <a:gd name="T80" fmla="*/ 304 w 548"/>
              <a:gd name="T81" fmla="*/ 65 h 548"/>
              <a:gd name="T82" fmla="*/ 353 w 548"/>
              <a:gd name="T83" fmla="*/ 123 h 548"/>
              <a:gd name="T84" fmla="*/ 289 w 548"/>
              <a:gd name="T85" fmla="*/ 157 h 548"/>
              <a:gd name="T86" fmla="*/ 289 w 548"/>
              <a:gd name="T87" fmla="*/ 189 h 548"/>
              <a:gd name="T88" fmla="*/ 385 w 548"/>
              <a:gd name="T89" fmla="*/ 194 h 548"/>
              <a:gd name="T90" fmla="*/ 397 w 548"/>
              <a:gd name="T91" fmla="*/ 259 h 548"/>
              <a:gd name="T92" fmla="*/ 289 w 548"/>
              <a:gd name="T93" fmla="*/ 189 h 548"/>
              <a:gd name="T94" fmla="*/ 397 w 548"/>
              <a:gd name="T95" fmla="*/ 290 h 548"/>
              <a:gd name="T96" fmla="*/ 385 w 548"/>
              <a:gd name="T97" fmla="*/ 355 h 548"/>
              <a:gd name="T98" fmla="*/ 289 w 548"/>
              <a:gd name="T99" fmla="*/ 359 h 548"/>
              <a:gd name="T100" fmla="*/ 289 w 548"/>
              <a:gd name="T101" fmla="*/ 493 h 548"/>
              <a:gd name="T102" fmla="*/ 363 w 548"/>
              <a:gd name="T103" fmla="*/ 408 h 548"/>
              <a:gd name="T104" fmla="*/ 331 w 548"/>
              <a:gd name="T105" fmla="*/ 456 h 548"/>
              <a:gd name="T106" fmla="*/ 289 w 548"/>
              <a:gd name="T107" fmla="*/ 493 h 548"/>
              <a:gd name="T108" fmla="*/ 393 w 548"/>
              <a:gd name="T109" fmla="*/ 421 h 548"/>
              <a:gd name="T110" fmla="*/ 319 w 548"/>
              <a:gd name="T111" fmla="*/ 511 h 548"/>
              <a:gd name="T112" fmla="*/ 406 w 548"/>
              <a:gd name="T113" fmla="*/ 392 h 548"/>
              <a:gd name="T114" fmla="*/ 515 w 548"/>
              <a:gd name="T115" fmla="*/ 290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8" h="548">
                <a:moveTo>
                  <a:pt x="481" y="95"/>
                </a:moveTo>
                <a:cubicBezTo>
                  <a:pt x="478" y="92"/>
                  <a:pt x="475" y="89"/>
                  <a:pt x="473" y="86"/>
                </a:cubicBezTo>
                <a:cubicBezTo>
                  <a:pt x="473" y="86"/>
                  <a:pt x="473" y="86"/>
                  <a:pt x="471" y="84"/>
                </a:cubicBezTo>
                <a:cubicBezTo>
                  <a:pt x="471" y="83"/>
                  <a:pt x="470" y="83"/>
                  <a:pt x="468" y="82"/>
                </a:cubicBezTo>
                <a:cubicBezTo>
                  <a:pt x="468" y="82"/>
                  <a:pt x="468" y="80"/>
                  <a:pt x="467" y="80"/>
                </a:cubicBezTo>
                <a:cubicBezTo>
                  <a:pt x="467" y="79"/>
                  <a:pt x="465" y="77"/>
                  <a:pt x="464" y="77"/>
                </a:cubicBezTo>
                <a:cubicBezTo>
                  <a:pt x="462" y="76"/>
                  <a:pt x="462" y="76"/>
                  <a:pt x="462" y="76"/>
                </a:cubicBezTo>
                <a:cubicBezTo>
                  <a:pt x="461" y="74"/>
                  <a:pt x="459" y="73"/>
                  <a:pt x="458" y="73"/>
                </a:cubicBezTo>
                <a:cubicBezTo>
                  <a:pt x="411" y="27"/>
                  <a:pt x="346" y="0"/>
                  <a:pt x="275" y="0"/>
                </a:cubicBezTo>
                <a:cubicBezTo>
                  <a:pt x="204" y="0"/>
                  <a:pt x="139" y="27"/>
                  <a:pt x="90" y="73"/>
                </a:cubicBezTo>
                <a:cubicBezTo>
                  <a:pt x="89" y="73"/>
                  <a:pt x="87" y="74"/>
                  <a:pt x="86" y="76"/>
                </a:cubicBezTo>
                <a:cubicBezTo>
                  <a:pt x="86" y="76"/>
                  <a:pt x="86" y="76"/>
                  <a:pt x="86" y="77"/>
                </a:cubicBezTo>
                <a:cubicBezTo>
                  <a:pt x="84" y="77"/>
                  <a:pt x="83" y="79"/>
                  <a:pt x="81" y="80"/>
                </a:cubicBezTo>
                <a:cubicBezTo>
                  <a:pt x="81" y="82"/>
                  <a:pt x="81" y="82"/>
                  <a:pt x="81" y="82"/>
                </a:cubicBezTo>
                <a:cubicBezTo>
                  <a:pt x="80" y="83"/>
                  <a:pt x="78" y="83"/>
                  <a:pt x="77" y="84"/>
                </a:cubicBezTo>
                <a:cubicBezTo>
                  <a:pt x="77" y="86"/>
                  <a:pt x="77" y="86"/>
                  <a:pt x="75" y="86"/>
                </a:cubicBezTo>
                <a:cubicBezTo>
                  <a:pt x="74" y="89"/>
                  <a:pt x="71" y="92"/>
                  <a:pt x="68" y="95"/>
                </a:cubicBezTo>
                <a:cubicBezTo>
                  <a:pt x="25" y="144"/>
                  <a:pt x="0" y="206"/>
                  <a:pt x="0" y="273"/>
                </a:cubicBezTo>
                <a:cubicBezTo>
                  <a:pt x="0" y="343"/>
                  <a:pt x="25" y="405"/>
                  <a:pt x="68" y="454"/>
                </a:cubicBezTo>
                <a:cubicBezTo>
                  <a:pt x="74" y="461"/>
                  <a:pt x="83" y="468"/>
                  <a:pt x="90" y="476"/>
                </a:cubicBezTo>
                <a:cubicBezTo>
                  <a:pt x="139" y="520"/>
                  <a:pt x="204" y="548"/>
                  <a:pt x="275" y="548"/>
                </a:cubicBezTo>
                <a:cubicBezTo>
                  <a:pt x="346" y="548"/>
                  <a:pt x="409" y="520"/>
                  <a:pt x="458" y="476"/>
                </a:cubicBezTo>
                <a:cubicBezTo>
                  <a:pt x="467" y="468"/>
                  <a:pt x="474" y="461"/>
                  <a:pt x="481" y="454"/>
                </a:cubicBezTo>
                <a:cubicBezTo>
                  <a:pt x="523" y="405"/>
                  <a:pt x="548" y="343"/>
                  <a:pt x="548" y="273"/>
                </a:cubicBezTo>
                <a:cubicBezTo>
                  <a:pt x="548" y="206"/>
                  <a:pt x="523" y="144"/>
                  <a:pt x="481" y="95"/>
                </a:cubicBezTo>
                <a:close/>
                <a:moveTo>
                  <a:pt x="229" y="37"/>
                </a:moveTo>
                <a:cubicBezTo>
                  <a:pt x="199" y="61"/>
                  <a:pt x="174" y="92"/>
                  <a:pt x="157" y="127"/>
                </a:cubicBezTo>
                <a:cubicBezTo>
                  <a:pt x="140" y="118"/>
                  <a:pt x="126" y="107"/>
                  <a:pt x="112" y="95"/>
                </a:cubicBezTo>
                <a:cubicBezTo>
                  <a:pt x="145" y="65"/>
                  <a:pt x="185" y="45"/>
                  <a:pt x="229" y="37"/>
                </a:cubicBezTo>
                <a:close/>
                <a:moveTo>
                  <a:pt x="90" y="118"/>
                </a:moveTo>
                <a:cubicBezTo>
                  <a:pt x="106" y="133"/>
                  <a:pt x="124" y="145"/>
                  <a:pt x="142" y="155"/>
                </a:cubicBezTo>
                <a:cubicBezTo>
                  <a:pt x="130" y="188"/>
                  <a:pt x="121" y="222"/>
                  <a:pt x="120" y="259"/>
                </a:cubicBezTo>
                <a:cubicBezTo>
                  <a:pt x="34" y="259"/>
                  <a:pt x="34" y="259"/>
                  <a:pt x="34" y="259"/>
                </a:cubicBezTo>
                <a:cubicBezTo>
                  <a:pt x="37" y="206"/>
                  <a:pt x="58" y="157"/>
                  <a:pt x="90" y="118"/>
                </a:cubicBezTo>
                <a:close/>
                <a:moveTo>
                  <a:pt x="34" y="290"/>
                </a:moveTo>
                <a:cubicBezTo>
                  <a:pt x="120" y="290"/>
                  <a:pt x="120" y="290"/>
                  <a:pt x="120" y="290"/>
                </a:cubicBezTo>
                <a:cubicBezTo>
                  <a:pt x="121" y="327"/>
                  <a:pt x="130" y="361"/>
                  <a:pt x="142" y="392"/>
                </a:cubicBezTo>
                <a:cubicBezTo>
                  <a:pt x="124" y="402"/>
                  <a:pt x="106" y="415"/>
                  <a:pt x="90" y="430"/>
                </a:cubicBezTo>
                <a:cubicBezTo>
                  <a:pt x="58" y="392"/>
                  <a:pt x="37" y="343"/>
                  <a:pt x="34" y="290"/>
                </a:cubicBezTo>
                <a:close/>
                <a:moveTo>
                  <a:pt x="112" y="454"/>
                </a:moveTo>
                <a:cubicBezTo>
                  <a:pt x="126" y="440"/>
                  <a:pt x="140" y="430"/>
                  <a:pt x="157" y="421"/>
                </a:cubicBezTo>
                <a:cubicBezTo>
                  <a:pt x="174" y="456"/>
                  <a:pt x="199" y="486"/>
                  <a:pt x="229" y="511"/>
                </a:cubicBezTo>
                <a:cubicBezTo>
                  <a:pt x="185" y="502"/>
                  <a:pt x="145" y="482"/>
                  <a:pt x="112" y="454"/>
                </a:cubicBezTo>
                <a:close/>
                <a:moveTo>
                  <a:pt x="259" y="493"/>
                </a:moveTo>
                <a:cubicBezTo>
                  <a:pt x="254" y="490"/>
                  <a:pt x="250" y="486"/>
                  <a:pt x="244" y="483"/>
                </a:cubicBezTo>
                <a:cubicBezTo>
                  <a:pt x="235" y="474"/>
                  <a:pt x="226" y="465"/>
                  <a:pt x="217" y="456"/>
                </a:cubicBezTo>
                <a:cubicBezTo>
                  <a:pt x="210" y="446"/>
                  <a:pt x="202" y="436"/>
                  <a:pt x="195" y="425"/>
                </a:cubicBezTo>
                <a:cubicBezTo>
                  <a:pt x="191" y="420"/>
                  <a:pt x="188" y="414"/>
                  <a:pt x="185" y="408"/>
                </a:cubicBezTo>
                <a:cubicBezTo>
                  <a:pt x="208" y="399"/>
                  <a:pt x="232" y="393"/>
                  <a:pt x="259" y="390"/>
                </a:cubicBezTo>
                <a:lnTo>
                  <a:pt x="259" y="493"/>
                </a:lnTo>
                <a:close/>
                <a:moveTo>
                  <a:pt x="259" y="359"/>
                </a:moveTo>
                <a:cubicBezTo>
                  <a:pt x="227" y="361"/>
                  <a:pt x="198" y="368"/>
                  <a:pt x="171" y="378"/>
                </a:cubicBezTo>
                <a:cubicBezTo>
                  <a:pt x="168" y="371"/>
                  <a:pt x="166" y="362"/>
                  <a:pt x="163" y="355"/>
                </a:cubicBezTo>
                <a:cubicBezTo>
                  <a:pt x="158" y="341"/>
                  <a:pt x="157" y="328"/>
                  <a:pt x="154" y="315"/>
                </a:cubicBezTo>
                <a:cubicBezTo>
                  <a:pt x="152" y="307"/>
                  <a:pt x="152" y="299"/>
                  <a:pt x="151" y="290"/>
                </a:cubicBezTo>
                <a:cubicBezTo>
                  <a:pt x="259" y="290"/>
                  <a:pt x="259" y="290"/>
                  <a:pt x="259" y="290"/>
                </a:cubicBezTo>
                <a:lnTo>
                  <a:pt x="259" y="359"/>
                </a:lnTo>
                <a:close/>
                <a:moveTo>
                  <a:pt x="259" y="259"/>
                </a:moveTo>
                <a:cubicBezTo>
                  <a:pt x="151" y="259"/>
                  <a:pt x="151" y="259"/>
                  <a:pt x="151" y="259"/>
                </a:cubicBezTo>
                <a:cubicBezTo>
                  <a:pt x="152" y="250"/>
                  <a:pt x="152" y="241"/>
                  <a:pt x="154" y="232"/>
                </a:cubicBezTo>
                <a:cubicBezTo>
                  <a:pt x="157" y="219"/>
                  <a:pt x="158" y="207"/>
                  <a:pt x="163" y="194"/>
                </a:cubicBezTo>
                <a:cubicBezTo>
                  <a:pt x="166" y="185"/>
                  <a:pt x="168" y="177"/>
                  <a:pt x="171" y="170"/>
                </a:cubicBezTo>
                <a:cubicBezTo>
                  <a:pt x="198" y="180"/>
                  <a:pt x="227" y="188"/>
                  <a:pt x="259" y="189"/>
                </a:cubicBezTo>
                <a:lnTo>
                  <a:pt x="259" y="259"/>
                </a:lnTo>
                <a:close/>
                <a:moveTo>
                  <a:pt x="259" y="157"/>
                </a:moveTo>
                <a:cubicBezTo>
                  <a:pt x="232" y="155"/>
                  <a:pt x="208" y="149"/>
                  <a:pt x="185" y="141"/>
                </a:cubicBezTo>
                <a:cubicBezTo>
                  <a:pt x="188" y="135"/>
                  <a:pt x="191" y="129"/>
                  <a:pt x="195" y="123"/>
                </a:cubicBezTo>
                <a:cubicBezTo>
                  <a:pt x="202" y="113"/>
                  <a:pt x="210" y="102"/>
                  <a:pt x="217" y="92"/>
                </a:cubicBezTo>
                <a:cubicBezTo>
                  <a:pt x="226" y="83"/>
                  <a:pt x="235" y="74"/>
                  <a:pt x="244" y="65"/>
                </a:cubicBezTo>
                <a:cubicBezTo>
                  <a:pt x="250" y="61"/>
                  <a:pt x="254" y="58"/>
                  <a:pt x="259" y="53"/>
                </a:cubicBezTo>
                <a:lnTo>
                  <a:pt x="259" y="157"/>
                </a:lnTo>
                <a:close/>
                <a:moveTo>
                  <a:pt x="515" y="259"/>
                </a:moveTo>
                <a:cubicBezTo>
                  <a:pt x="428" y="259"/>
                  <a:pt x="428" y="259"/>
                  <a:pt x="428" y="259"/>
                </a:cubicBezTo>
                <a:cubicBezTo>
                  <a:pt x="427" y="222"/>
                  <a:pt x="419" y="188"/>
                  <a:pt x="406" y="155"/>
                </a:cubicBezTo>
                <a:cubicBezTo>
                  <a:pt x="425" y="145"/>
                  <a:pt x="443" y="133"/>
                  <a:pt x="458" y="118"/>
                </a:cubicBezTo>
                <a:cubicBezTo>
                  <a:pt x="490" y="157"/>
                  <a:pt x="512" y="206"/>
                  <a:pt x="515" y="259"/>
                </a:cubicBezTo>
                <a:close/>
                <a:moveTo>
                  <a:pt x="436" y="95"/>
                </a:moveTo>
                <a:cubicBezTo>
                  <a:pt x="422" y="107"/>
                  <a:pt x="408" y="118"/>
                  <a:pt x="393" y="127"/>
                </a:cubicBezTo>
                <a:cubicBezTo>
                  <a:pt x="374" y="92"/>
                  <a:pt x="349" y="61"/>
                  <a:pt x="319" y="37"/>
                </a:cubicBezTo>
                <a:cubicBezTo>
                  <a:pt x="363" y="45"/>
                  <a:pt x="403" y="65"/>
                  <a:pt x="436" y="95"/>
                </a:cubicBezTo>
                <a:close/>
                <a:moveTo>
                  <a:pt x="289" y="53"/>
                </a:moveTo>
                <a:cubicBezTo>
                  <a:pt x="295" y="58"/>
                  <a:pt x="300" y="61"/>
                  <a:pt x="304" y="65"/>
                </a:cubicBezTo>
                <a:cubicBezTo>
                  <a:pt x="313" y="74"/>
                  <a:pt x="322" y="83"/>
                  <a:pt x="331" y="92"/>
                </a:cubicBezTo>
                <a:cubicBezTo>
                  <a:pt x="340" y="102"/>
                  <a:pt x="347" y="113"/>
                  <a:pt x="353" y="123"/>
                </a:cubicBezTo>
                <a:cubicBezTo>
                  <a:pt x="357" y="129"/>
                  <a:pt x="360" y="135"/>
                  <a:pt x="363" y="141"/>
                </a:cubicBezTo>
                <a:cubicBezTo>
                  <a:pt x="341" y="149"/>
                  <a:pt x="316" y="155"/>
                  <a:pt x="289" y="157"/>
                </a:cubicBezTo>
                <a:lnTo>
                  <a:pt x="289" y="53"/>
                </a:lnTo>
                <a:close/>
                <a:moveTo>
                  <a:pt x="289" y="189"/>
                </a:moveTo>
                <a:cubicBezTo>
                  <a:pt x="321" y="188"/>
                  <a:pt x="350" y="180"/>
                  <a:pt x="378" y="170"/>
                </a:cubicBezTo>
                <a:cubicBezTo>
                  <a:pt x="381" y="177"/>
                  <a:pt x="384" y="185"/>
                  <a:pt x="385" y="194"/>
                </a:cubicBezTo>
                <a:cubicBezTo>
                  <a:pt x="390" y="207"/>
                  <a:pt x="393" y="219"/>
                  <a:pt x="394" y="232"/>
                </a:cubicBezTo>
                <a:cubicBezTo>
                  <a:pt x="396" y="241"/>
                  <a:pt x="397" y="250"/>
                  <a:pt x="397" y="259"/>
                </a:cubicBezTo>
                <a:cubicBezTo>
                  <a:pt x="289" y="259"/>
                  <a:pt x="289" y="259"/>
                  <a:pt x="289" y="259"/>
                </a:cubicBezTo>
                <a:lnTo>
                  <a:pt x="289" y="189"/>
                </a:lnTo>
                <a:close/>
                <a:moveTo>
                  <a:pt x="289" y="290"/>
                </a:moveTo>
                <a:cubicBezTo>
                  <a:pt x="397" y="290"/>
                  <a:pt x="397" y="290"/>
                  <a:pt x="397" y="290"/>
                </a:cubicBezTo>
                <a:cubicBezTo>
                  <a:pt x="397" y="299"/>
                  <a:pt x="396" y="307"/>
                  <a:pt x="394" y="315"/>
                </a:cubicBezTo>
                <a:cubicBezTo>
                  <a:pt x="393" y="328"/>
                  <a:pt x="390" y="341"/>
                  <a:pt x="385" y="355"/>
                </a:cubicBezTo>
                <a:cubicBezTo>
                  <a:pt x="384" y="362"/>
                  <a:pt x="381" y="371"/>
                  <a:pt x="378" y="378"/>
                </a:cubicBezTo>
                <a:cubicBezTo>
                  <a:pt x="350" y="368"/>
                  <a:pt x="321" y="361"/>
                  <a:pt x="289" y="359"/>
                </a:cubicBezTo>
                <a:lnTo>
                  <a:pt x="289" y="290"/>
                </a:lnTo>
                <a:close/>
                <a:moveTo>
                  <a:pt x="289" y="493"/>
                </a:moveTo>
                <a:cubicBezTo>
                  <a:pt x="289" y="390"/>
                  <a:pt x="289" y="390"/>
                  <a:pt x="289" y="390"/>
                </a:cubicBezTo>
                <a:cubicBezTo>
                  <a:pt x="316" y="393"/>
                  <a:pt x="341" y="399"/>
                  <a:pt x="363" y="408"/>
                </a:cubicBezTo>
                <a:cubicBezTo>
                  <a:pt x="360" y="414"/>
                  <a:pt x="357" y="420"/>
                  <a:pt x="353" y="425"/>
                </a:cubicBezTo>
                <a:cubicBezTo>
                  <a:pt x="347" y="436"/>
                  <a:pt x="340" y="446"/>
                  <a:pt x="331" y="456"/>
                </a:cubicBezTo>
                <a:cubicBezTo>
                  <a:pt x="322" y="465"/>
                  <a:pt x="313" y="474"/>
                  <a:pt x="304" y="483"/>
                </a:cubicBezTo>
                <a:cubicBezTo>
                  <a:pt x="300" y="486"/>
                  <a:pt x="295" y="490"/>
                  <a:pt x="289" y="493"/>
                </a:cubicBezTo>
                <a:close/>
                <a:moveTo>
                  <a:pt x="319" y="511"/>
                </a:moveTo>
                <a:cubicBezTo>
                  <a:pt x="349" y="486"/>
                  <a:pt x="374" y="456"/>
                  <a:pt x="393" y="421"/>
                </a:cubicBezTo>
                <a:cubicBezTo>
                  <a:pt x="408" y="430"/>
                  <a:pt x="422" y="440"/>
                  <a:pt x="436" y="454"/>
                </a:cubicBezTo>
                <a:cubicBezTo>
                  <a:pt x="403" y="482"/>
                  <a:pt x="363" y="502"/>
                  <a:pt x="319" y="511"/>
                </a:cubicBezTo>
                <a:close/>
                <a:moveTo>
                  <a:pt x="458" y="430"/>
                </a:moveTo>
                <a:cubicBezTo>
                  <a:pt x="443" y="415"/>
                  <a:pt x="425" y="402"/>
                  <a:pt x="406" y="392"/>
                </a:cubicBezTo>
                <a:cubicBezTo>
                  <a:pt x="419" y="361"/>
                  <a:pt x="427" y="327"/>
                  <a:pt x="428" y="290"/>
                </a:cubicBezTo>
                <a:cubicBezTo>
                  <a:pt x="515" y="290"/>
                  <a:pt x="515" y="290"/>
                  <a:pt x="515" y="290"/>
                </a:cubicBezTo>
                <a:cubicBezTo>
                  <a:pt x="512" y="343"/>
                  <a:pt x="490" y="392"/>
                  <a:pt x="458" y="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9127756" y="4015409"/>
            <a:ext cx="300564" cy="316069"/>
            <a:chOff x="2919413" y="3781425"/>
            <a:chExt cx="400050" cy="420688"/>
          </a:xfrm>
          <a:solidFill>
            <a:schemeClr val="bg1"/>
          </a:solidFill>
        </p:grpSpPr>
        <p:sp>
          <p:nvSpPr>
            <p:cNvPr id="30" name="Freeform 64"/>
            <p:cNvSpPr>
              <a:spLocks noEditPoints="1"/>
            </p:cNvSpPr>
            <p:nvPr/>
          </p:nvSpPr>
          <p:spPr bwMode="auto">
            <a:xfrm>
              <a:off x="3059113" y="3781425"/>
              <a:ext cx="120650" cy="420688"/>
            </a:xfrm>
            <a:custGeom>
              <a:avLst/>
              <a:gdLst>
                <a:gd name="T0" fmla="*/ 137 w 156"/>
                <a:gd name="T1" fmla="*/ 548 h 548"/>
                <a:gd name="T2" fmla="*/ 0 w 156"/>
                <a:gd name="T3" fmla="*/ 528 h 548"/>
                <a:gd name="T4" fmla="*/ 137 w 156"/>
                <a:gd name="T5" fmla="*/ 509 h 548"/>
                <a:gd name="T6" fmla="*/ 137 w 156"/>
                <a:gd name="T7" fmla="*/ 453 h 548"/>
                <a:gd name="T8" fmla="*/ 0 w 156"/>
                <a:gd name="T9" fmla="*/ 472 h 548"/>
                <a:gd name="T10" fmla="*/ 137 w 156"/>
                <a:gd name="T11" fmla="*/ 492 h 548"/>
                <a:gd name="T12" fmla="*/ 137 w 156"/>
                <a:gd name="T13" fmla="*/ 453 h 548"/>
                <a:gd name="T14" fmla="*/ 19 w 156"/>
                <a:gd name="T15" fmla="*/ 397 h 548"/>
                <a:gd name="T16" fmla="*/ 19 w 156"/>
                <a:gd name="T17" fmla="*/ 436 h 548"/>
                <a:gd name="T18" fmla="*/ 156 w 156"/>
                <a:gd name="T19" fmla="*/ 416 h 548"/>
                <a:gd name="T20" fmla="*/ 137 w 156"/>
                <a:gd name="T21" fmla="*/ 341 h 548"/>
                <a:gd name="T22" fmla="*/ 0 w 156"/>
                <a:gd name="T23" fmla="*/ 361 h 548"/>
                <a:gd name="T24" fmla="*/ 137 w 156"/>
                <a:gd name="T25" fmla="*/ 380 h 548"/>
                <a:gd name="T26" fmla="*/ 137 w 156"/>
                <a:gd name="T27" fmla="*/ 341 h 548"/>
                <a:gd name="T28" fmla="*/ 19 w 156"/>
                <a:gd name="T29" fmla="*/ 285 h 548"/>
                <a:gd name="T30" fmla="*/ 19 w 156"/>
                <a:gd name="T31" fmla="*/ 324 h 548"/>
                <a:gd name="T32" fmla="*/ 156 w 156"/>
                <a:gd name="T33" fmla="*/ 305 h 548"/>
                <a:gd name="T34" fmla="*/ 137 w 156"/>
                <a:gd name="T35" fmla="*/ 229 h 548"/>
                <a:gd name="T36" fmla="*/ 0 w 156"/>
                <a:gd name="T37" fmla="*/ 249 h 548"/>
                <a:gd name="T38" fmla="*/ 137 w 156"/>
                <a:gd name="T39" fmla="*/ 268 h 548"/>
                <a:gd name="T40" fmla="*/ 137 w 156"/>
                <a:gd name="T41" fmla="*/ 229 h 548"/>
                <a:gd name="T42" fmla="*/ 19 w 156"/>
                <a:gd name="T43" fmla="*/ 168 h 548"/>
                <a:gd name="T44" fmla="*/ 19 w 156"/>
                <a:gd name="T45" fmla="*/ 207 h 548"/>
                <a:gd name="T46" fmla="*/ 156 w 156"/>
                <a:gd name="T47" fmla="*/ 188 h 548"/>
                <a:gd name="T48" fmla="*/ 137 w 156"/>
                <a:gd name="T49" fmla="*/ 112 h 548"/>
                <a:gd name="T50" fmla="*/ 0 w 156"/>
                <a:gd name="T51" fmla="*/ 132 h 548"/>
                <a:gd name="T52" fmla="*/ 137 w 156"/>
                <a:gd name="T53" fmla="*/ 151 h 548"/>
                <a:gd name="T54" fmla="*/ 137 w 156"/>
                <a:gd name="T55" fmla="*/ 112 h 548"/>
                <a:gd name="T56" fmla="*/ 19 w 156"/>
                <a:gd name="T57" fmla="*/ 56 h 548"/>
                <a:gd name="T58" fmla="*/ 19 w 156"/>
                <a:gd name="T59" fmla="*/ 95 h 548"/>
                <a:gd name="T60" fmla="*/ 156 w 156"/>
                <a:gd name="T61" fmla="*/ 76 h 548"/>
                <a:gd name="T62" fmla="*/ 137 w 156"/>
                <a:gd name="T63" fmla="*/ 0 h 548"/>
                <a:gd name="T64" fmla="*/ 0 w 156"/>
                <a:gd name="T65" fmla="*/ 20 h 548"/>
                <a:gd name="T66" fmla="*/ 137 w 156"/>
                <a:gd name="T67" fmla="*/ 40 h 548"/>
                <a:gd name="T68" fmla="*/ 137 w 156"/>
                <a:gd name="T69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548">
                  <a:moveTo>
                    <a:pt x="156" y="528"/>
                  </a:moveTo>
                  <a:cubicBezTo>
                    <a:pt x="156" y="539"/>
                    <a:pt x="148" y="548"/>
                    <a:pt x="137" y="548"/>
                  </a:cubicBezTo>
                  <a:cubicBezTo>
                    <a:pt x="19" y="548"/>
                    <a:pt x="19" y="548"/>
                    <a:pt x="19" y="548"/>
                  </a:cubicBezTo>
                  <a:cubicBezTo>
                    <a:pt x="8" y="548"/>
                    <a:pt x="0" y="539"/>
                    <a:pt x="0" y="528"/>
                  </a:cubicBezTo>
                  <a:cubicBezTo>
                    <a:pt x="0" y="517"/>
                    <a:pt x="8" y="509"/>
                    <a:pt x="19" y="509"/>
                  </a:cubicBezTo>
                  <a:cubicBezTo>
                    <a:pt x="137" y="509"/>
                    <a:pt x="137" y="509"/>
                    <a:pt x="137" y="509"/>
                  </a:cubicBezTo>
                  <a:cubicBezTo>
                    <a:pt x="148" y="509"/>
                    <a:pt x="156" y="517"/>
                    <a:pt x="156" y="528"/>
                  </a:cubicBezTo>
                  <a:close/>
                  <a:moveTo>
                    <a:pt x="137" y="453"/>
                  </a:moveTo>
                  <a:cubicBezTo>
                    <a:pt x="19" y="453"/>
                    <a:pt x="19" y="453"/>
                    <a:pt x="19" y="453"/>
                  </a:cubicBezTo>
                  <a:cubicBezTo>
                    <a:pt x="8" y="453"/>
                    <a:pt x="0" y="461"/>
                    <a:pt x="0" y="472"/>
                  </a:cubicBezTo>
                  <a:cubicBezTo>
                    <a:pt x="0" y="483"/>
                    <a:pt x="8" y="492"/>
                    <a:pt x="19" y="492"/>
                  </a:cubicBezTo>
                  <a:cubicBezTo>
                    <a:pt x="137" y="492"/>
                    <a:pt x="137" y="492"/>
                    <a:pt x="137" y="492"/>
                  </a:cubicBezTo>
                  <a:cubicBezTo>
                    <a:pt x="148" y="492"/>
                    <a:pt x="156" y="483"/>
                    <a:pt x="156" y="472"/>
                  </a:cubicBezTo>
                  <a:cubicBezTo>
                    <a:pt x="156" y="461"/>
                    <a:pt x="148" y="453"/>
                    <a:pt x="137" y="453"/>
                  </a:cubicBezTo>
                  <a:close/>
                  <a:moveTo>
                    <a:pt x="137" y="397"/>
                  </a:moveTo>
                  <a:cubicBezTo>
                    <a:pt x="19" y="397"/>
                    <a:pt x="19" y="397"/>
                    <a:pt x="19" y="397"/>
                  </a:cubicBezTo>
                  <a:cubicBezTo>
                    <a:pt x="8" y="397"/>
                    <a:pt x="0" y="406"/>
                    <a:pt x="0" y="416"/>
                  </a:cubicBezTo>
                  <a:cubicBezTo>
                    <a:pt x="0" y="427"/>
                    <a:pt x="8" y="436"/>
                    <a:pt x="1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48" y="436"/>
                    <a:pt x="156" y="427"/>
                    <a:pt x="156" y="416"/>
                  </a:cubicBezTo>
                  <a:cubicBezTo>
                    <a:pt x="156" y="406"/>
                    <a:pt x="148" y="397"/>
                    <a:pt x="137" y="397"/>
                  </a:cubicBezTo>
                  <a:close/>
                  <a:moveTo>
                    <a:pt x="137" y="341"/>
                  </a:moveTo>
                  <a:cubicBezTo>
                    <a:pt x="19" y="341"/>
                    <a:pt x="19" y="341"/>
                    <a:pt x="19" y="341"/>
                  </a:cubicBezTo>
                  <a:cubicBezTo>
                    <a:pt x="8" y="341"/>
                    <a:pt x="0" y="350"/>
                    <a:pt x="0" y="361"/>
                  </a:cubicBezTo>
                  <a:cubicBezTo>
                    <a:pt x="0" y="371"/>
                    <a:pt x="8" y="380"/>
                    <a:pt x="19" y="380"/>
                  </a:cubicBezTo>
                  <a:cubicBezTo>
                    <a:pt x="137" y="380"/>
                    <a:pt x="137" y="380"/>
                    <a:pt x="137" y="380"/>
                  </a:cubicBezTo>
                  <a:cubicBezTo>
                    <a:pt x="148" y="380"/>
                    <a:pt x="156" y="371"/>
                    <a:pt x="156" y="361"/>
                  </a:cubicBezTo>
                  <a:cubicBezTo>
                    <a:pt x="156" y="350"/>
                    <a:pt x="148" y="341"/>
                    <a:pt x="137" y="341"/>
                  </a:cubicBezTo>
                  <a:close/>
                  <a:moveTo>
                    <a:pt x="137" y="285"/>
                  </a:moveTo>
                  <a:cubicBezTo>
                    <a:pt x="19" y="285"/>
                    <a:pt x="19" y="285"/>
                    <a:pt x="19" y="285"/>
                  </a:cubicBezTo>
                  <a:cubicBezTo>
                    <a:pt x="8" y="285"/>
                    <a:pt x="0" y="294"/>
                    <a:pt x="0" y="305"/>
                  </a:cubicBezTo>
                  <a:cubicBezTo>
                    <a:pt x="0" y="315"/>
                    <a:pt x="8" y="324"/>
                    <a:pt x="19" y="324"/>
                  </a:cubicBezTo>
                  <a:cubicBezTo>
                    <a:pt x="137" y="324"/>
                    <a:pt x="137" y="324"/>
                    <a:pt x="137" y="324"/>
                  </a:cubicBezTo>
                  <a:cubicBezTo>
                    <a:pt x="148" y="324"/>
                    <a:pt x="156" y="315"/>
                    <a:pt x="156" y="305"/>
                  </a:cubicBezTo>
                  <a:cubicBezTo>
                    <a:pt x="156" y="294"/>
                    <a:pt x="148" y="285"/>
                    <a:pt x="137" y="285"/>
                  </a:cubicBezTo>
                  <a:close/>
                  <a:moveTo>
                    <a:pt x="137" y="229"/>
                  </a:moveTo>
                  <a:cubicBezTo>
                    <a:pt x="19" y="229"/>
                    <a:pt x="19" y="229"/>
                    <a:pt x="19" y="229"/>
                  </a:cubicBezTo>
                  <a:cubicBezTo>
                    <a:pt x="8" y="229"/>
                    <a:pt x="0" y="238"/>
                    <a:pt x="0" y="249"/>
                  </a:cubicBezTo>
                  <a:cubicBezTo>
                    <a:pt x="0" y="260"/>
                    <a:pt x="8" y="268"/>
                    <a:pt x="19" y="268"/>
                  </a:cubicBezTo>
                  <a:cubicBezTo>
                    <a:pt x="137" y="268"/>
                    <a:pt x="137" y="268"/>
                    <a:pt x="137" y="268"/>
                  </a:cubicBezTo>
                  <a:cubicBezTo>
                    <a:pt x="148" y="268"/>
                    <a:pt x="156" y="260"/>
                    <a:pt x="156" y="249"/>
                  </a:cubicBezTo>
                  <a:cubicBezTo>
                    <a:pt x="156" y="238"/>
                    <a:pt x="148" y="229"/>
                    <a:pt x="137" y="229"/>
                  </a:cubicBezTo>
                  <a:close/>
                  <a:moveTo>
                    <a:pt x="137" y="168"/>
                  </a:moveTo>
                  <a:cubicBezTo>
                    <a:pt x="19" y="168"/>
                    <a:pt x="19" y="168"/>
                    <a:pt x="19" y="168"/>
                  </a:cubicBezTo>
                  <a:cubicBezTo>
                    <a:pt x="8" y="168"/>
                    <a:pt x="0" y="177"/>
                    <a:pt x="0" y="188"/>
                  </a:cubicBezTo>
                  <a:cubicBezTo>
                    <a:pt x="0" y="198"/>
                    <a:pt x="8" y="207"/>
                    <a:pt x="19" y="207"/>
                  </a:cubicBezTo>
                  <a:cubicBezTo>
                    <a:pt x="137" y="207"/>
                    <a:pt x="137" y="207"/>
                    <a:pt x="137" y="207"/>
                  </a:cubicBezTo>
                  <a:cubicBezTo>
                    <a:pt x="148" y="207"/>
                    <a:pt x="156" y="198"/>
                    <a:pt x="156" y="188"/>
                  </a:cubicBezTo>
                  <a:cubicBezTo>
                    <a:pt x="156" y="177"/>
                    <a:pt x="148" y="168"/>
                    <a:pt x="137" y="168"/>
                  </a:cubicBezTo>
                  <a:close/>
                  <a:moveTo>
                    <a:pt x="137" y="112"/>
                  </a:moveTo>
                  <a:cubicBezTo>
                    <a:pt x="19" y="112"/>
                    <a:pt x="19" y="112"/>
                    <a:pt x="19" y="112"/>
                  </a:cubicBezTo>
                  <a:cubicBezTo>
                    <a:pt x="8" y="112"/>
                    <a:pt x="0" y="121"/>
                    <a:pt x="0" y="132"/>
                  </a:cubicBezTo>
                  <a:cubicBezTo>
                    <a:pt x="0" y="142"/>
                    <a:pt x="8" y="151"/>
                    <a:pt x="19" y="151"/>
                  </a:cubicBezTo>
                  <a:cubicBezTo>
                    <a:pt x="137" y="151"/>
                    <a:pt x="137" y="151"/>
                    <a:pt x="137" y="151"/>
                  </a:cubicBezTo>
                  <a:cubicBezTo>
                    <a:pt x="148" y="151"/>
                    <a:pt x="156" y="142"/>
                    <a:pt x="156" y="132"/>
                  </a:cubicBezTo>
                  <a:cubicBezTo>
                    <a:pt x="156" y="121"/>
                    <a:pt x="148" y="112"/>
                    <a:pt x="137" y="112"/>
                  </a:cubicBezTo>
                  <a:close/>
                  <a:moveTo>
                    <a:pt x="137" y="5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8" y="56"/>
                    <a:pt x="0" y="65"/>
                    <a:pt x="0" y="76"/>
                  </a:cubicBezTo>
                  <a:cubicBezTo>
                    <a:pt x="0" y="87"/>
                    <a:pt x="8" y="95"/>
                    <a:pt x="19" y="95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48" y="95"/>
                    <a:pt x="156" y="87"/>
                    <a:pt x="156" y="76"/>
                  </a:cubicBezTo>
                  <a:cubicBezTo>
                    <a:pt x="156" y="65"/>
                    <a:pt x="148" y="56"/>
                    <a:pt x="137" y="56"/>
                  </a:cubicBezTo>
                  <a:close/>
                  <a:moveTo>
                    <a:pt x="137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1"/>
                    <a:pt x="8" y="40"/>
                    <a:pt x="19" y="40"/>
                  </a:cubicBezTo>
                  <a:cubicBezTo>
                    <a:pt x="137" y="40"/>
                    <a:pt x="137" y="40"/>
                    <a:pt x="137" y="40"/>
                  </a:cubicBezTo>
                  <a:cubicBezTo>
                    <a:pt x="148" y="40"/>
                    <a:pt x="156" y="31"/>
                    <a:pt x="156" y="20"/>
                  </a:cubicBezTo>
                  <a:cubicBezTo>
                    <a:pt x="156" y="9"/>
                    <a:pt x="148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1"/>
                </a:solidFill>
              </a:endParaRPr>
            </a:p>
          </p:txBody>
        </p:sp>
        <p:sp>
          <p:nvSpPr>
            <p:cNvPr id="31" name="Freeform 65"/>
            <p:cNvSpPr>
              <a:spLocks/>
            </p:cNvSpPr>
            <p:nvPr/>
          </p:nvSpPr>
          <p:spPr bwMode="auto">
            <a:xfrm>
              <a:off x="2919413" y="4171950"/>
              <a:ext cx="120650" cy="30163"/>
            </a:xfrm>
            <a:custGeom>
              <a:avLst/>
              <a:gdLst>
                <a:gd name="T0" fmla="*/ 137 w 157"/>
                <a:gd name="T1" fmla="*/ 0 h 39"/>
                <a:gd name="T2" fmla="*/ 20 w 157"/>
                <a:gd name="T3" fmla="*/ 0 h 39"/>
                <a:gd name="T4" fmla="*/ 0 w 157"/>
                <a:gd name="T5" fmla="*/ 19 h 39"/>
                <a:gd name="T6" fmla="*/ 20 w 157"/>
                <a:gd name="T7" fmla="*/ 39 h 39"/>
                <a:gd name="T8" fmla="*/ 137 w 157"/>
                <a:gd name="T9" fmla="*/ 39 h 39"/>
                <a:gd name="T10" fmla="*/ 157 w 157"/>
                <a:gd name="T11" fmla="*/ 19 h 39"/>
                <a:gd name="T12" fmla="*/ 137 w 15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39">
                  <a:moveTo>
                    <a:pt x="13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48" y="39"/>
                    <a:pt x="157" y="30"/>
                    <a:pt x="157" y="19"/>
                  </a:cubicBezTo>
                  <a:cubicBezTo>
                    <a:pt x="157" y="8"/>
                    <a:pt x="148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1"/>
                </a:solidFill>
              </a:endParaRPr>
            </a:p>
          </p:txBody>
        </p:sp>
        <p:sp>
          <p:nvSpPr>
            <p:cNvPr id="32" name="Freeform 66"/>
            <p:cNvSpPr>
              <a:spLocks/>
            </p:cNvSpPr>
            <p:nvPr/>
          </p:nvSpPr>
          <p:spPr bwMode="auto">
            <a:xfrm>
              <a:off x="2919413" y="4129088"/>
              <a:ext cx="120650" cy="30163"/>
            </a:xfrm>
            <a:custGeom>
              <a:avLst/>
              <a:gdLst>
                <a:gd name="T0" fmla="*/ 137 w 157"/>
                <a:gd name="T1" fmla="*/ 0 h 39"/>
                <a:gd name="T2" fmla="*/ 20 w 157"/>
                <a:gd name="T3" fmla="*/ 0 h 39"/>
                <a:gd name="T4" fmla="*/ 0 w 157"/>
                <a:gd name="T5" fmla="*/ 19 h 39"/>
                <a:gd name="T6" fmla="*/ 20 w 157"/>
                <a:gd name="T7" fmla="*/ 39 h 39"/>
                <a:gd name="T8" fmla="*/ 137 w 157"/>
                <a:gd name="T9" fmla="*/ 39 h 39"/>
                <a:gd name="T10" fmla="*/ 157 w 157"/>
                <a:gd name="T11" fmla="*/ 19 h 39"/>
                <a:gd name="T12" fmla="*/ 137 w 15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39">
                  <a:moveTo>
                    <a:pt x="13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48" y="39"/>
                    <a:pt x="157" y="30"/>
                    <a:pt x="157" y="19"/>
                  </a:cubicBezTo>
                  <a:cubicBezTo>
                    <a:pt x="157" y="8"/>
                    <a:pt x="148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1"/>
                </a:solidFill>
              </a:endParaRPr>
            </a:p>
          </p:txBody>
        </p:sp>
        <p:sp>
          <p:nvSpPr>
            <p:cNvPr id="33" name="Freeform 67"/>
            <p:cNvSpPr>
              <a:spLocks/>
            </p:cNvSpPr>
            <p:nvPr/>
          </p:nvSpPr>
          <p:spPr bwMode="auto">
            <a:xfrm>
              <a:off x="2919413" y="4086225"/>
              <a:ext cx="120650" cy="30163"/>
            </a:xfrm>
            <a:custGeom>
              <a:avLst/>
              <a:gdLst>
                <a:gd name="T0" fmla="*/ 137 w 157"/>
                <a:gd name="T1" fmla="*/ 0 h 39"/>
                <a:gd name="T2" fmla="*/ 20 w 157"/>
                <a:gd name="T3" fmla="*/ 0 h 39"/>
                <a:gd name="T4" fmla="*/ 0 w 157"/>
                <a:gd name="T5" fmla="*/ 19 h 39"/>
                <a:gd name="T6" fmla="*/ 20 w 157"/>
                <a:gd name="T7" fmla="*/ 39 h 39"/>
                <a:gd name="T8" fmla="*/ 137 w 157"/>
                <a:gd name="T9" fmla="*/ 39 h 39"/>
                <a:gd name="T10" fmla="*/ 157 w 157"/>
                <a:gd name="T11" fmla="*/ 19 h 39"/>
                <a:gd name="T12" fmla="*/ 137 w 15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39">
                  <a:moveTo>
                    <a:pt x="13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48" y="39"/>
                    <a:pt x="157" y="30"/>
                    <a:pt x="157" y="19"/>
                  </a:cubicBezTo>
                  <a:cubicBezTo>
                    <a:pt x="157" y="9"/>
                    <a:pt x="148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1"/>
                </a:solidFill>
              </a:endParaRPr>
            </a:p>
          </p:txBody>
        </p:sp>
        <p:sp>
          <p:nvSpPr>
            <p:cNvPr id="34" name="Freeform 68"/>
            <p:cNvSpPr>
              <a:spLocks/>
            </p:cNvSpPr>
            <p:nvPr/>
          </p:nvSpPr>
          <p:spPr bwMode="auto">
            <a:xfrm>
              <a:off x="2919413" y="4043363"/>
              <a:ext cx="120650" cy="30163"/>
            </a:xfrm>
            <a:custGeom>
              <a:avLst/>
              <a:gdLst>
                <a:gd name="T0" fmla="*/ 137 w 157"/>
                <a:gd name="T1" fmla="*/ 0 h 39"/>
                <a:gd name="T2" fmla="*/ 20 w 157"/>
                <a:gd name="T3" fmla="*/ 0 h 39"/>
                <a:gd name="T4" fmla="*/ 0 w 157"/>
                <a:gd name="T5" fmla="*/ 20 h 39"/>
                <a:gd name="T6" fmla="*/ 20 w 157"/>
                <a:gd name="T7" fmla="*/ 39 h 39"/>
                <a:gd name="T8" fmla="*/ 137 w 157"/>
                <a:gd name="T9" fmla="*/ 39 h 39"/>
                <a:gd name="T10" fmla="*/ 157 w 157"/>
                <a:gd name="T11" fmla="*/ 20 h 39"/>
                <a:gd name="T12" fmla="*/ 137 w 15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39">
                  <a:moveTo>
                    <a:pt x="13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48" y="39"/>
                    <a:pt x="157" y="30"/>
                    <a:pt x="157" y="20"/>
                  </a:cubicBezTo>
                  <a:cubicBezTo>
                    <a:pt x="157" y="9"/>
                    <a:pt x="148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1"/>
                </a:solidFill>
              </a:endParaRPr>
            </a:p>
          </p:txBody>
        </p:sp>
        <p:sp>
          <p:nvSpPr>
            <p:cNvPr id="35" name="Freeform 69"/>
            <p:cNvSpPr>
              <a:spLocks/>
            </p:cNvSpPr>
            <p:nvPr/>
          </p:nvSpPr>
          <p:spPr bwMode="auto">
            <a:xfrm>
              <a:off x="2919413" y="4000500"/>
              <a:ext cx="120650" cy="30163"/>
            </a:xfrm>
            <a:custGeom>
              <a:avLst/>
              <a:gdLst>
                <a:gd name="T0" fmla="*/ 137 w 157"/>
                <a:gd name="T1" fmla="*/ 0 h 39"/>
                <a:gd name="T2" fmla="*/ 20 w 157"/>
                <a:gd name="T3" fmla="*/ 0 h 39"/>
                <a:gd name="T4" fmla="*/ 0 w 157"/>
                <a:gd name="T5" fmla="*/ 20 h 39"/>
                <a:gd name="T6" fmla="*/ 20 w 157"/>
                <a:gd name="T7" fmla="*/ 39 h 39"/>
                <a:gd name="T8" fmla="*/ 137 w 157"/>
                <a:gd name="T9" fmla="*/ 39 h 39"/>
                <a:gd name="T10" fmla="*/ 157 w 157"/>
                <a:gd name="T11" fmla="*/ 20 h 39"/>
                <a:gd name="T12" fmla="*/ 137 w 15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39">
                  <a:moveTo>
                    <a:pt x="13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48" y="39"/>
                    <a:pt x="157" y="30"/>
                    <a:pt x="157" y="20"/>
                  </a:cubicBezTo>
                  <a:cubicBezTo>
                    <a:pt x="157" y="9"/>
                    <a:pt x="148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1"/>
                </a:solidFill>
              </a:endParaRPr>
            </a:p>
          </p:txBody>
        </p:sp>
        <p:sp>
          <p:nvSpPr>
            <p:cNvPr id="36" name="Freeform 70"/>
            <p:cNvSpPr>
              <a:spLocks/>
            </p:cNvSpPr>
            <p:nvPr/>
          </p:nvSpPr>
          <p:spPr bwMode="auto">
            <a:xfrm>
              <a:off x="2919413" y="3957638"/>
              <a:ext cx="120650" cy="28575"/>
            </a:xfrm>
            <a:custGeom>
              <a:avLst/>
              <a:gdLst>
                <a:gd name="T0" fmla="*/ 137 w 157"/>
                <a:gd name="T1" fmla="*/ 0 h 39"/>
                <a:gd name="T2" fmla="*/ 20 w 157"/>
                <a:gd name="T3" fmla="*/ 0 h 39"/>
                <a:gd name="T4" fmla="*/ 0 w 157"/>
                <a:gd name="T5" fmla="*/ 20 h 39"/>
                <a:gd name="T6" fmla="*/ 20 w 157"/>
                <a:gd name="T7" fmla="*/ 39 h 39"/>
                <a:gd name="T8" fmla="*/ 137 w 157"/>
                <a:gd name="T9" fmla="*/ 39 h 39"/>
                <a:gd name="T10" fmla="*/ 157 w 157"/>
                <a:gd name="T11" fmla="*/ 20 h 39"/>
                <a:gd name="T12" fmla="*/ 137 w 15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39">
                  <a:moveTo>
                    <a:pt x="13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39"/>
                    <a:pt x="20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48" y="39"/>
                    <a:pt x="157" y="31"/>
                    <a:pt x="157" y="20"/>
                  </a:cubicBezTo>
                  <a:cubicBezTo>
                    <a:pt x="157" y="9"/>
                    <a:pt x="148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1"/>
                </a:solidFill>
              </a:endParaRPr>
            </a:p>
          </p:txBody>
        </p:sp>
        <p:sp>
          <p:nvSpPr>
            <p:cNvPr id="37" name="Freeform 71"/>
            <p:cNvSpPr>
              <a:spLocks/>
            </p:cNvSpPr>
            <p:nvPr/>
          </p:nvSpPr>
          <p:spPr bwMode="auto">
            <a:xfrm>
              <a:off x="3198813" y="4171950"/>
              <a:ext cx="120650" cy="30163"/>
            </a:xfrm>
            <a:custGeom>
              <a:avLst/>
              <a:gdLst>
                <a:gd name="T0" fmla="*/ 137 w 157"/>
                <a:gd name="T1" fmla="*/ 0 h 39"/>
                <a:gd name="T2" fmla="*/ 20 w 157"/>
                <a:gd name="T3" fmla="*/ 0 h 39"/>
                <a:gd name="T4" fmla="*/ 0 w 157"/>
                <a:gd name="T5" fmla="*/ 19 h 39"/>
                <a:gd name="T6" fmla="*/ 20 w 157"/>
                <a:gd name="T7" fmla="*/ 39 h 39"/>
                <a:gd name="T8" fmla="*/ 137 w 157"/>
                <a:gd name="T9" fmla="*/ 39 h 39"/>
                <a:gd name="T10" fmla="*/ 157 w 157"/>
                <a:gd name="T11" fmla="*/ 19 h 39"/>
                <a:gd name="T12" fmla="*/ 137 w 15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39">
                  <a:moveTo>
                    <a:pt x="13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48" y="39"/>
                    <a:pt x="157" y="30"/>
                    <a:pt x="157" y="19"/>
                  </a:cubicBezTo>
                  <a:cubicBezTo>
                    <a:pt x="157" y="8"/>
                    <a:pt x="148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1"/>
                </a:solidFill>
              </a:endParaRPr>
            </a:p>
          </p:txBody>
        </p:sp>
        <p:sp>
          <p:nvSpPr>
            <p:cNvPr id="38" name="Freeform 72"/>
            <p:cNvSpPr>
              <a:spLocks/>
            </p:cNvSpPr>
            <p:nvPr/>
          </p:nvSpPr>
          <p:spPr bwMode="auto">
            <a:xfrm>
              <a:off x="3198813" y="4129088"/>
              <a:ext cx="120650" cy="30163"/>
            </a:xfrm>
            <a:custGeom>
              <a:avLst/>
              <a:gdLst>
                <a:gd name="T0" fmla="*/ 137 w 157"/>
                <a:gd name="T1" fmla="*/ 0 h 39"/>
                <a:gd name="T2" fmla="*/ 20 w 157"/>
                <a:gd name="T3" fmla="*/ 0 h 39"/>
                <a:gd name="T4" fmla="*/ 0 w 157"/>
                <a:gd name="T5" fmla="*/ 19 h 39"/>
                <a:gd name="T6" fmla="*/ 20 w 157"/>
                <a:gd name="T7" fmla="*/ 39 h 39"/>
                <a:gd name="T8" fmla="*/ 137 w 157"/>
                <a:gd name="T9" fmla="*/ 39 h 39"/>
                <a:gd name="T10" fmla="*/ 157 w 157"/>
                <a:gd name="T11" fmla="*/ 19 h 39"/>
                <a:gd name="T12" fmla="*/ 137 w 15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39">
                  <a:moveTo>
                    <a:pt x="13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48" y="39"/>
                    <a:pt x="157" y="30"/>
                    <a:pt x="157" y="19"/>
                  </a:cubicBezTo>
                  <a:cubicBezTo>
                    <a:pt x="157" y="8"/>
                    <a:pt x="148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1"/>
                </a:solidFill>
              </a:endParaRPr>
            </a:p>
          </p:txBody>
        </p:sp>
        <p:sp>
          <p:nvSpPr>
            <p:cNvPr id="39" name="Freeform 73"/>
            <p:cNvSpPr>
              <a:spLocks/>
            </p:cNvSpPr>
            <p:nvPr/>
          </p:nvSpPr>
          <p:spPr bwMode="auto">
            <a:xfrm>
              <a:off x="3198813" y="4086225"/>
              <a:ext cx="120650" cy="30163"/>
            </a:xfrm>
            <a:custGeom>
              <a:avLst/>
              <a:gdLst>
                <a:gd name="T0" fmla="*/ 137 w 157"/>
                <a:gd name="T1" fmla="*/ 0 h 39"/>
                <a:gd name="T2" fmla="*/ 20 w 157"/>
                <a:gd name="T3" fmla="*/ 0 h 39"/>
                <a:gd name="T4" fmla="*/ 0 w 157"/>
                <a:gd name="T5" fmla="*/ 19 h 39"/>
                <a:gd name="T6" fmla="*/ 20 w 157"/>
                <a:gd name="T7" fmla="*/ 39 h 39"/>
                <a:gd name="T8" fmla="*/ 137 w 157"/>
                <a:gd name="T9" fmla="*/ 39 h 39"/>
                <a:gd name="T10" fmla="*/ 157 w 157"/>
                <a:gd name="T11" fmla="*/ 19 h 39"/>
                <a:gd name="T12" fmla="*/ 137 w 15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39">
                  <a:moveTo>
                    <a:pt x="13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48" y="39"/>
                    <a:pt x="157" y="30"/>
                    <a:pt x="157" y="19"/>
                  </a:cubicBezTo>
                  <a:cubicBezTo>
                    <a:pt x="157" y="9"/>
                    <a:pt x="148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1"/>
                </a:solidFill>
              </a:endParaRPr>
            </a:p>
          </p:txBody>
        </p:sp>
        <p:sp>
          <p:nvSpPr>
            <p:cNvPr id="40" name="Freeform 74"/>
            <p:cNvSpPr>
              <a:spLocks/>
            </p:cNvSpPr>
            <p:nvPr/>
          </p:nvSpPr>
          <p:spPr bwMode="auto">
            <a:xfrm>
              <a:off x="3198813" y="4043363"/>
              <a:ext cx="120650" cy="30163"/>
            </a:xfrm>
            <a:custGeom>
              <a:avLst/>
              <a:gdLst>
                <a:gd name="T0" fmla="*/ 20 w 157"/>
                <a:gd name="T1" fmla="*/ 39 h 39"/>
                <a:gd name="T2" fmla="*/ 137 w 157"/>
                <a:gd name="T3" fmla="*/ 39 h 39"/>
                <a:gd name="T4" fmla="*/ 157 w 157"/>
                <a:gd name="T5" fmla="*/ 20 h 39"/>
                <a:gd name="T6" fmla="*/ 137 w 157"/>
                <a:gd name="T7" fmla="*/ 0 h 39"/>
                <a:gd name="T8" fmla="*/ 20 w 157"/>
                <a:gd name="T9" fmla="*/ 0 h 39"/>
                <a:gd name="T10" fmla="*/ 0 w 157"/>
                <a:gd name="T11" fmla="*/ 20 h 39"/>
                <a:gd name="T12" fmla="*/ 20 w 15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39">
                  <a:moveTo>
                    <a:pt x="20" y="39"/>
                  </a:moveTo>
                  <a:cubicBezTo>
                    <a:pt x="137" y="39"/>
                    <a:pt x="137" y="39"/>
                    <a:pt x="137" y="39"/>
                  </a:cubicBezTo>
                  <a:cubicBezTo>
                    <a:pt x="148" y="39"/>
                    <a:pt x="157" y="30"/>
                    <a:pt x="157" y="20"/>
                  </a:cubicBezTo>
                  <a:cubicBezTo>
                    <a:pt x="157" y="9"/>
                    <a:pt x="148" y="0"/>
                    <a:pt x="13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2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342151" y="4018987"/>
            <a:ext cx="306527" cy="308913"/>
            <a:chOff x="2066925" y="3786188"/>
            <a:chExt cx="407988" cy="411162"/>
          </a:xfrm>
          <a:solidFill>
            <a:schemeClr val="bg1"/>
          </a:solidFill>
        </p:grpSpPr>
        <p:sp>
          <p:nvSpPr>
            <p:cNvPr id="42" name="Freeform 75"/>
            <p:cNvSpPr>
              <a:spLocks noEditPoints="1"/>
            </p:cNvSpPr>
            <p:nvPr/>
          </p:nvSpPr>
          <p:spPr bwMode="auto">
            <a:xfrm>
              <a:off x="2179638" y="3892550"/>
              <a:ext cx="182563" cy="184150"/>
            </a:xfrm>
            <a:custGeom>
              <a:avLst/>
              <a:gdLst>
                <a:gd name="T0" fmla="*/ 119 w 239"/>
                <a:gd name="T1" fmla="*/ 0 h 239"/>
                <a:gd name="T2" fmla="*/ 239 w 239"/>
                <a:gd name="T3" fmla="*/ 119 h 239"/>
                <a:gd name="T4" fmla="*/ 120 w 239"/>
                <a:gd name="T5" fmla="*/ 239 h 239"/>
                <a:gd name="T6" fmla="*/ 0 w 239"/>
                <a:gd name="T7" fmla="*/ 120 h 239"/>
                <a:gd name="T8" fmla="*/ 119 w 239"/>
                <a:gd name="T9" fmla="*/ 0 h 239"/>
                <a:gd name="T10" fmla="*/ 137 w 239"/>
                <a:gd name="T11" fmla="*/ 48 h 239"/>
                <a:gd name="T12" fmla="*/ 137 w 239"/>
                <a:gd name="T13" fmla="*/ 36 h 239"/>
                <a:gd name="T14" fmla="*/ 111 w 239"/>
                <a:gd name="T15" fmla="*/ 36 h 239"/>
                <a:gd name="T16" fmla="*/ 111 w 239"/>
                <a:gd name="T17" fmla="*/ 48 h 239"/>
                <a:gd name="T18" fmla="*/ 84 w 239"/>
                <a:gd name="T19" fmla="*/ 63 h 239"/>
                <a:gd name="T20" fmla="*/ 75 w 239"/>
                <a:gd name="T21" fmla="*/ 86 h 239"/>
                <a:gd name="T22" fmla="*/ 81 w 239"/>
                <a:gd name="T23" fmla="*/ 110 h 239"/>
                <a:gd name="T24" fmla="*/ 100 w 239"/>
                <a:gd name="T25" fmla="*/ 124 h 239"/>
                <a:gd name="T26" fmla="*/ 106 w 239"/>
                <a:gd name="T27" fmla="*/ 127 h 239"/>
                <a:gd name="T28" fmla="*/ 111 w 239"/>
                <a:gd name="T29" fmla="*/ 129 h 239"/>
                <a:gd name="T30" fmla="*/ 111 w 239"/>
                <a:gd name="T31" fmla="*/ 167 h 239"/>
                <a:gd name="T32" fmla="*/ 101 w 239"/>
                <a:gd name="T33" fmla="*/ 159 h 239"/>
                <a:gd name="T34" fmla="*/ 98 w 239"/>
                <a:gd name="T35" fmla="*/ 145 h 239"/>
                <a:gd name="T36" fmla="*/ 72 w 239"/>
                <a:gd name="T37" fmla="*/ 145 h 239"/>
                <a:gd name="T38" fmla="*/ 81 w 239"/>
                <a:gd name="T39" fmla="*/ 174 h 239"/>
                <a:gd name="T40" fmla="*/ 111 w 239"/>
                <a:gd name="T41" fmla="*/ 193 h 239"/>
                <a:gd name="T42" fmla="*/ 111 w 239"/>
                <a:gd name="T43" fmla="*/ 206 h 239"/>
                <a:gd name="T44" fmla="*/ 137 w 239"/>
                <a:gd name="T45" fmla="*/ 206 h 239"/>
                <a:gd name="T46" fmla="*/ 137 w 239"/>
                <a:gd name="T47" fmla="*/ 193 h 239"/>
                <a:gd name="T48" fmla="*/ 165 w 239"/>
                <a:gd name="T49" fmla="*/ 180 h 239"/>
                <a:gd name="T50" fmla="*/ 176 w 239"/>
                <a:gd name="T51" fmla="*/ 155 h 239"/>
                <a:gd name="T52" fmla="*/ 171 w 239"/>
                <a:gd name="T53" fmla="*/ 132 h 239"/>
                <a:gd name="T54" fmla="*/ 152 w 239"/>
                <a:gd name="T55" fmla="*/ 117 h 239"/>
                <a:gd name="T56" fmla="*/ 144 w 239"/>
                <a:gd name="T57" fmla="*/ 113 h 239"/>
                <a:gd name="T58" fmla="*/ 137 w 239"/>
                <a:gd name="T59" fmla="*/ 111 h 239"/>
                <a:gd name="T60" fmla="*/ 137 w 239"/>
                <a:gd name="T61" fmla="*/ 72 h 239"/>
                <a:gd name="T62" fmla="*/ 145 w 239"/>
                <a:gd name="T63" fmla="*/ 81 h 239"/>
                <a:gd name="T64" fmla="*/ 147 w 239"/>
                <a:gd name="T65" fmla="*/ 92 h 239"/>
                <a:gd name="T66" fmla="*/ 171 w 239"/>
                <a:gd name="T67" fmla="*/ 92 h 239"/>
                <a:gd name="T68" fmla="*/ 164 w 239"/>
                <a:gd name="T69" fmla="*/ 68 h 239"/>
                <a:gd name="T70" fmla="*/ 137 w 239"/>
                <a:gd name="T71" fmla="*/ 48 h 239"/>
                <a:gd name="T72" fmla="*/ 137 w 239"/>
                <a:gd name="T73" fmla="*/ 168 h 239"/>
                <a:gd name="T74" fmla="*/ 146 w 239"/>
                <a:gd name="T75" fmla="*/ 163 h 239"/>
                <a:gd name="T76" fmla="*/ 150 w 239"/>
                <a:gd name="T77" fmla="*/ 155 h 239"/>
                <a:gd name="T78" fmla="*/ 148 w 239"/>
                <a:gd name="T79" fmla="*/ 144 h 239"/>
                <a:gd name="T80" fmla="*/ 139 w 239"/>
                <a:gd name="T81" fmla="*/ 137 h 239"/>
                <a:gd name="T82" fmla="*/ 138 w 239"/>
                <a:gd name="T83" fmla="*/ 137 h 239"/>
                <a:gd name="T84" fmla="*/ 137 w 239"/>
                <a:gd name="T85" fmla="*/ 136 h 239"/>
                <a:gd name="T86" fmla="*/ 137 w 239"/>
                <a:gd name="T87" fmla="*/ 168 h 239"/>
                <a:gd name="T88" fmla="*/ 102 w 239"/>
                <a:gd name="T89" fmla="*/ 78 h 239"/>
                <a:gd name="T90" fmla="*/ 99 w 239"/>
                <a:gd name="T91" fmla="*/ 88 h 239"/>
                <a:gd name="T92" fmla="*/ 103 w 239"/>
                <a:gd name="T93" fmla="*/ 97 h 239"/>
                <a:gd name="T94" fmla="*/ 111 w 239"/>
                <a:gd name="T95" fmla="*/ 104 h 239"/>
                <a:gd name="T96" fmla="*/ 111 w 239"/>
                <a:gd name="T97" fmla="*/ 71 h 239"/>
                <a:gd name="T98" fmla="*/ 102 w 239"/>
                <a:gd name="T99" fmla="*/ 78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239">
                  <a:moveTo>
                    <a:pt x="119" y="0"/>
                  </a:moveTo>
                  <a:cubicBezTo>
                    <a:pt x="185" y="0"/>
                    <a:pt x="239" y="53"/>
                    <a:pt x="239" y="119"/>
                  </a:cubicBezTo>
                  <a:cubicBezTo>
                    <a:pt x="239" y="185"/>
                    <a:pt x="186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3" y="0"/>
                    <a:pt x="119" y="0"/>
                  </a:cubicBezTo>
                  <a:close/>
                  <a:moveTo>
                    <a:pt x="137" y="48"/>
                  </a:moveTo>
                  <a:cubicBezTo>
                    <a:pt x="137" y="36"/>
                    <a:pt x="137" y="36"/>
                    <a:pt x="137" y="36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99" y="51"/>
                    <a:pt x="90" y="56"/>
                    <a:pt x="84" y="63"/>
                  </a:cubicBezTo>
                  <a:cubicBezTo>
                    <a:pt x="78" y="71"/>
                    <a:pt x="75" y="78"/>
                    <a:pt x="75" y="86"/>
                  </a:cubicBezTo>
                  <a:cubicBezTo>
                    <a:pt x="74" y="95"/>
                    <a:pt x="76" y="103"/>
                    <a:pt x="81" y="110"/>
                  </a:cubicBezTo>
                  <a:cubicBezTo>
                    <a:pt x="85" y="116"/>
                    <a:pt x="92" y="121"/>
                    <a:pt x="100" y="124"/>
                  </a:cubicBezTo>
                  <a:cubicBezTo>
                    <a:pt x="102" y="125"/>
                    <a:pt x="104" y="126"/>
                    <a:pt x="106" y="127"/>
                  </a:cubicBezTo>
                  <a:cubicBezTo>
                    <a:pt x="108" y="127"/>
                    <a:pt x="109" y="128"/>
                    <a:pt x="111" y="129"/>
                  </a:cubicBezTo>
                  <a:cubicBezTo>
                    <a:pt x="111" y="167"/>
                    <a:pt x="111" y="167"/>
                    <a:pt x="111" y="167"/>
                  </a:cubicBezTo>
                  <a:cubicBezTo>
                    <a:pt x="107" y="166"/>
                    <a:pt x="104" y="163"/>
                    <a:pt x="101" y="159"/>
                  </a:cubicBezTo>
                  <a:cubicBezTo>
                    <a:pt x="99" y="156"/>
                    <a:pt x="98" y="151"/>
                    <a:pt x="98" y="145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2" y="154"/>
                    <a:pt x="75" y="164"/>
                    <a:pt x="81" y="174"/>
                  </a:cubicBezTo>
                  <a:cubicBezTo>
                    <a:pt x="87" y="184"/>
                    <a:pt x="97" y="190"/>
                    <a:pt x="111" y="193"/>
                  </a:cubicBezTo>
                  <a:cubicBezTo>
                    <a:pt x="111" y="206"/>
                    <a:pt x="111" y="206"/>
                    <a:pt x="111" y="206"/>
                  </a:cubicBezTo>
                  <a:cubicBezTo>
                    <a:pt x="137" y="206"/>
                    <a:pt x="137" y="206"/>
                    <a:pt x="137" y="206"/>
                  </a:cubicBezTo>
                  <a:cubicBezTo>
                    <a:pt x="137" y="193"/>
                    <a:pt x="137" y="193"/>
                    <a:pt x="137" y="193"/>
                  </a:cubicBezTo>
                  <a:cubicBezTo>
                    <a:pt x="149" y="191"/>
                    <a:pt x="158" y="187"/>
                    <a:pt x="165" y="180"/>
                  </a:cubicBezTo>
                  <a:cubicBezTo>
                    <a:pt x="171" y="173"/>
                    <a:pt x="175" y="165"/>
                    <a:pt x="176" y="155"/>
                  </a:cubicBezTo>
                  <a:cubicBezTo>
                    <a:pt x="177" y="146"/>
                    <a:pt x="175" y="139"/>
                    <a:pt x="171" y="132"/>
                  </a:cubicBezTo>
                  <a:cubicBezTo>
                    <a:pt x="166" y="125"/>
                    <a:pt x="160" y="120"/>
                    <a:pt x="152" y="117"/>
                  </a:cubicBezTo>
                  <a:cubicBezTo>
                    <a:pt x="149" y="115"/>
                    <a:pt x="147" y="114"/>
                    <a:pt x="144" y="113"/>
                  </a:cubicBezTo>
                  <a:cubicBezTo>
                    <a:pt x="142" y="112"/>
                    <a:pt x="139" y="112"/>
                    <a:pt x="137" y="111"/>
                  </a:cubicBezTo>
                  <a:cubicBezTo>
                    <a:pt x="137" y="72"/>
                    <a:pt x="137" y="72"/>
                    <a:pt x="137" y="72"/>
                  </a:cubicBezTo>
                  <a:cubicBezTo>
                    <a:pt x="140" y="74"/>
                    <a:pt x="143" y="77"/>
                    <a:pt x="145" y="81"/>
                  </a:cubicBezTo>
                  <a:cubicBezTo>
                    <a:pt x="146" y="84"/>
                    <a:pt x="147" y="88"/>
                    <a:pt x="147" y="92"/>
                  </a:cubicBezTo>
                  <a:cubicBezTo>
                    <a:pt x="171" y="92"/>
                    <a:pt x="171" y="92"/>
                    <a:pt x="171" y="92"/>
                  </a:cubicBezTo>
                  <a:cubicBezTo>
                    <a:pt x="171" y="86"/>
                    <a:pt x="169" y="78"/>
                    <a:pt x="164" y="68"/>
                  </a:cubicBezTo>
                  <a:cubicBezTo>
                    <a:pt x="159" y="58"/>
                    <a:pt x="150" y="51"/>
                    <a:pt x="137" y="48"/>
                  </a:cubicBezTo>
                  <a:close/>
                  <a:moveTo>
                    <a:pt x="137" y="168"/>
                  </a:moveTo>
                  <a:cubicBezTo>
                    <a:pt x="141" y="167"/>
                    <a:pt x="144" y="165"/>
                    <a:pt x="146" y="163"/>
                  </a:cubicBezTo>
                  <a:cubicBezTo>
                    <a:pt x="148" y="161"/>
                    <a:pt x="149" y="158"/>
                    <a:pt x="150" y="155"/>
                  </a:cubicBezTo>
                  <a:cubicBezTo>
                    <a:pt x="150" y="151"/>
                    <a:pt x="150" y="147"/>
                    <a:pt x="148" y="144"/>
                  </a:cubicBezTo>
                  <a:cubicBezTo>
                    <a:pt x="146" y="141"/>
                    <a:pt x="143" y="139"/>
                    <a:pt x="139" y="137"/>
                  </a:cubicBezTo>
                  <a:cubicBezTo>
                    <a:pt x="139" y="137"/>
                    <a:pt x="138" y="137"/>
                    <a:pt x="138" y="137"/>
                  </a:cubicBezTo>
                  <a:cubicBezTo>
                    <a:pt x="138" y="136"/>
                    <a:pt x="137" y="136"/>
                    <a:pt x="137" y="136"/>
                  </a:cubicBezTo>
                  <a:lnTo>
                    <a:pt x="137" y="168"/>
                  </a:lnTo>
                  <a:close/>
                  <a:moveTo>
                    <a:pt x="102" y="78"/>
                  </a:moveTo>
                  <a:cubicBezTo>
                    <a:pt x="100" y="81"/>
                    <a:pt x="99" y="84"/>
                    <a:pt x="99" y="88"/>
                  </a:cubicBezTo>
                  <a:cubicBezTo>
                    <a:pt x="99" y="92"/>
                    <a:pt x="100" y="95"/>
                    <a:pt x="103" y="97"/>
                  </a:cubicBezTo>
                  <a:cubicBezTo>
                    <a:pt x="105" y="100"/>
                    <a:pt x="108" y="102"/>
                    <a:pt x="111" y="104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07" y="73"/>
                    <a:pt x="104" y="76"/>
                    <a:pt x="10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1"/>
                </a:solidFill>
              </a:endParaRPr>
            </a:p>
          </p:txBody>
        </p:sp>
        <p:sp>
          <p:nvSpPr>
            <p:cNvPr id="43" name="Freeform 76"/>
            <p:cNvSpPr>
              <a:spLocks/>
            </p:cNvSpPr>
            <p:nvPr/>
          </p:nvSpPr>
          <p:spPr bwMode="auto">
            <a:xfrm>
              <a:off x="2066925" y="3786188"/>
              <a:ext cx="404813" cy="190500"/>
            </a:xfrm>
            <a:custGeom>
              <a:avLst/>
              <a:gdLst>
                <a:gd name="T0" fmla="*/ 54 w 525"/>
                <a:gd name="T1" fmla="*/ 248 h 248"/>
                <a:gd name="T2" fmla="*/ 0 w 525"/>
                <a:gd name="T3" fmla="*/ 241 h 248"/>
                <a:gd name="T4" fmla="*/ 265 w 525"/>
                <a:gd name="T5" fmla="*/ 0 h 248"/>
                <a:gd name="T6" fmla="*/ 483 w 525"/>
                <a:gd name="T7" fmla="*/ 114 h 248"/>
                <a:gd name="T8" fmla="*/ 514 w 525"/>
                <a:gd name="T9" fmla="*/ 93 h 248"/>
                <a:gd name="T10" fmla="*/ 525 w 525"/>
                <a:gd name="T11" fmla="*/ 99 h 248"/>
                <a:gd name="T12" fmla="*/ 525 w 525"/>
                <a:gd name="T13" fmla="*/ 214 h 248"/>
                <a:gd name="T14" fmla="*/ 511 w 525"/>
                <a:gd name="T15" fmla="*/ 224 h 248"/>
                <a:gd name="T16" fmla="*/ 403 w 525"/>
                <a:gd name="T17" fmla="*/ 184 h 248"/>
                <a:gd name="T18" fmla="*/ 401 w 525"/>
                <a:gd name="T19" fmla="*/ 172 h 248"/>
                <a:gd name="T20" fmla="*/ 438 w 525"/>
                <a:gd name="T21" fmla="*/ 145 h 248"/>
                <a:gd name="T22" fmla="*/ 265 w 525"/>
                <a:gd name="T23" fmla="*/ 55 h 248"/>
                <a:gd name="T24" fmla="*/ 54 w 525"/>
                <a:gd name="T25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5" h="248">
                  <a:moveTo>
                    <a:pt x="54" y="248"/>
                  </a:moveTo>
                  <a:cubicBezTo>
                    <a:pt x="0" y="241"/>
                    <a:pt x="0" y="241"/>
                    <a:pt x="0" y="241"/>
                  </a:cubicBezTo>
                  <a:cubicBezTo>
                    <a:pt x="13" y="106"/>
                    <a:pt x="127" y="0"/>
                    <a:pt x="265" y="0"/>
                  </a:cubicBezTo>
                  <a:cubicBezTo>
                    <a:pt x="355" y="1"/>
                    <a:pt x="435" y="46"/>
                    <a:pt x="483" y="114"/>
                  </a:cubicBezTo>
                  <a:cubicBezTo>
                    <a:pt x="514" y="93"/>
                    <a:pt x="514" y="93"/>
                    <a:pt x="514" y="93"/>
                  </a:cubicBezTo>
                  <a:cubicBezTo>
                    <a:pt x="520" y="89"/>
                    <a:pt x="525" y="92"/>
                    <a:pt x="525" y="99"/>
                  </a:cubicBezTo>
                  <a:cubicBezTo>
                    <a:pt x="525" y="214"/>
                    <a:pt x="525" y="214"/>
                    <a:pt x="525" y="214"/>
                  </a:cubicBezTo>
                  <a:cubicBezTo>
                    <a:pt x="525" y="222"/>
                    <a:pt x="519" y="226"/>
                    <a:pt x="511" y="224"/>
                  </a:cubicBezTo>
                  <a:cubicBezTo>
                    <a:pt x="403" y="184"/>
                    <a:pt x="403" y="184"/>
                    <a:pt x="403" y="184"/>
                  </a:cubicBezTo>
                  <a:cubicBezTo>
                    <a:pt x="396" y="181"/>
                    <a:pt x="395" y="176"/>
                    <a:pt x="401" y="172"/>
                  </a:cubicBezTo>
                  <a:cubicBezTo>
                    <a:pt x="438" y="145"/>
                    <a:pt x="438" y="145"/>
                    <a:pt x="438" y="145"/>
                  </a:cubicBezTo>
                  <a:cubicBezTo>
                    <a:pt x="400" y="91"/>
                    <a:pt x="337" y="55"/>
                    <a:pt x="265" y="55"/>
                  </a:cubicBezTo>
                  <a:cubicBezTo>
                    <a:pt x="155" y="55"/>
                    <a:pt x="64" y="139"/>
                    <a:pt x="54" y="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1"/>
                </a:solidFill>
              </a:endParaRPr>
            </a:p>
          </p:txBody>
        </p:sp>
        <p:sp>
          <p:nvSpPr>
            <p:cNvPr id="44" name="Freeform 77"/>
            <p:cNvSpPr>
              <a:spLocks/>
            </p:cNvSpPr>
            <p:nvPr/>
          </p:nvSpPr>
          <p:spPr bwMode="auto">
            <a:xfrm>
              <a:off x="2071688" y="4006850"/>
              <a:ext cx="403225" cy="190500"/>
            </a:xfrm>
            <a:custGeom>
              <a:avLst/>
              <a:gdLst>
                <a:gd name="T0" fmla="*/ 471 w 525"/>
                <a:gd name="T1" fmla="*/ 0 h 248"/>
                <a:gd name="T2" fmla="*/ 260 w 525"/>
                <a:gd name="T3" fmla="*/ 193 h 248"/>
                <a:gd name="T4" fmla="*/ 87 w 525"/>
                <a:gd name="T5" fmla="*/ 103 h 248"/>
                <a:gd name="T6" fmla="*/ 124 w 525"/>
                <a:gd name="T7" fmla="*/ 76 h 248"/>
                <a:gd name="T8" fmla="*/ 122 w 525"/>
                <a:gd name="T9" fmla="*/ 64 h 248"/>
                <a:gd name="T10" fmla="*/ 14 w 525"/>
                <a:gd name="T11" fmla="*/ 24 h 248"/>
                <a:gd name="T12" fmla="*/ 0 w 525"/>
                <a:gd name="T13" fmla="*/ 34 h 248"/>
                <a:gd name="T14" fmla="*/ 0 w 525"/>
                <a:gd name="T15" fmla="*/ 148 h 248"/>
                <a:gd name="T16" fmla="*/ 11 w 525"/>
                <a:gd name="T17" fmla="*/ 155 h 248"/>
                <a:gd name="T18" fmla="*/ 42 w 525"/>
                <a:gd name="T19" fmla="*/ 134 h 248"/>
                <a:gd name="T20" fmla="*/ 260 w 525"/>
                <a:gd name="T21" fmla="*/ 248 h 248"/>
                <a:gd name="T22" fmla="*/ 525 w 525"/>
                <a:gd name="T23" fmla="*/ 7 h 248"/>
                <a:gd name="T24" fmla="*/ 471 w 525"/>
                <a:gd name="T2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5" h="248">
                  <a:moveTo>
                    <a:pt x="471" y="0"/>
                  </a:moveTo>
                  <a:cubicBezTo>
                    <a:pt x="462" y="108"/>
                    <a:pt x="371" y="193"/>
                    <a:pt x="260" y="193"/>
                  </a:cubicBezTo>
                  <a:cubicBezTo>
                    <a:pt x="188" y="193"/>
                    <a:pt x="125" y="157"/>
                    <a:pt x="87" y="103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30" y="72"/>
                    <a:pt x="129" y="67"/>
                    <a:pt x="122" y="6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6" y="22"/>
                    <a:pt x="0" y="26"/>
                    <a:pt x="0" y="3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6"/>
                    <a:pt x="5" y="159"/>
                    <a:pt x="11" y="15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90" y="202"/>
                    <a:pt x="170" y="247"/>
                    <a:pt x="260" y="248"/>
                  </a:cubicBezTo>
                  <a:cubicBezTo>
                    <a:pt x="398" y="248"/>
                    <a:pt x="512" y="142"/>
                    <a:pt x="525" y="7"/>
                  </a:cubicBezTo>
                  <a:lnTo>
                    <a:pt x="4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102709" y="2357601"/>
            <a:ext cx="335153" cy="335153"/>
            <a:chOff x="1200150" y="3768725"/>
            <a:chExt cx="446088" cy="446088"/>
          </a:xfrm>
          <a:solidFill>
            <a:schemeClr val="bg1"/>
          </a:solidFill>
        </p:grpSpPr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1200150" y="3768725"/>
              <a:ext cx="446088" cy="446088"/>
            </a:xfrm>
            <a:custGeom>
              <a:avLst/>
              <a:gdLst>
                <a:gd name="T0" fmla="*/ 539 w 580"/>
                <a:gd name="T1" fmla="*/ 141 h 580"/>
                <a:gd name="T2" fmla="*/ 509 w 580"/>
                <a:gd name="T3" fmla="*/ 171 h 580"/>
                <a:gd name="T4" fmla="*/ 489 w 580"/>
                <a:gd name="T5" fmla="*/ 181 h 580"/>
                <a:gd name="T6" fmla="*/ 517 w 580"/>
                <a:gd name="T7" fmla="*/ 290 h 580"/>
                <a:gd name="T8" fmla="*/ 290 w 580"/>
                <a:gd name="T9" fmla="*/ 517 h 580"/>
                <a:gd name="T10" fmla="*/ 63 w 580"/>
                <a:gd name="T11" fmla="*/ 290 h 580"/>
                <a:gd name="T12" fmla="*/ 290 w 580"/>
                <a:gd name="T13" fmla="*/ 63 h 580"/>
                <a:gd name="T14" fmla="*/ 401 w 580"/>
                <a:gd name="T15" fmla="*/ 92 h 580"/>
                <a:gd name="T16" fmla="*/ 411 w 580"/>
                <a:gd name="T17" fmla="*/ 72 h 580"/>
                <a:gd name="T18" fmla="*/ 441 w 580"/>
                <a:gd name="T19" fmla="*/ 42 h 580"/>
                <a:gd name="T20" fmla="*/ 290 w 580"/>
                <a:gd name="T21" fmla="*/ 0 h 580"/>
                <a:gd name="T22" fmla="*/ 0 w 580"/>
                <a:gd name="T23" fmla="*/ 290 h 580"/>
                <a:gd name="T24" fmla="*/ 290 w 580"/>
                <a:gd name="T25" fmla="*/ 580 h 580"/>
                <a:gd name="T26" fmla="*/ 580 w 580"/>
                <a:gd name="T27" fmla="*/ 290 h 580"/>
                <a:gd name="T28" fmla="*/ 539 w 580"/>
                <a:gd name="T29" fmla="*/ 14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0" h="580">
                  <a:moveTo>
                    <a:pt x="539" y="141"/>
                  </a:moveTo>
                  <a:cubicBezTo>
                    <a:pt x="509" y="171"/>
                    <a:pt x="509" y="171"/>
                    <a:pt x="509" y="171"/>
                  </a:cubicBezTo>
                  <a:cubicBezTo>
                    <a:pt x="504" y="176"/>
                    <a:pt x="496" y="179"/>
                    <a:pt x="489" y="181"/>
                  </a:cubicBezTo>
                  <a:cubicBezTo>
                    <a:pt x="506" y="213"/>
                    <a:pt x="517" y="250"/>
                    <a:pt x="517" y="290"/>
                  </a:cubicBezTo>
                  <a:cubicBezTo>
                    <a:pt x="517" y="415"/>
                    <a:pt x="415" y="517"/>
                    <a:pt x="290" y="517"/>
                  </a:cubicBezTo>
                  <a:cubicBezTo>
                    <a:pt x="165" y="517"/>
                    <a:pt x="63" y="415"/>
                    <a:pt x="63" y="290"/>
                  </a:cubicBezTo>
                  <a:cubicBezTo>
                    <a:pt x="63" y="165"/>
                    <a:pt x="165" y="63"/>
                    <a:pt x="290" y="63"/>
                  </a:cubicBezTo>
                  <a:cubicBezTo>
                    <a:pt x="330" y="63"/>
                    <a:pt x="368" y="74"/>
                    <a:pt x="401" y="92"/>
                  </a:cubicBezTo>
                  <a:cubicBezTo>
                    <a:pt x="402" y="85"/>
                    <a:pt x="406" y="78"/>
                    <a:pt x="411" y="72"/>
                  </a:cubicBezTo>
                  <a:cubicBezTo>
                    <a:pt x="441" y="42"/>
                    <a:pt x="441" y="42"/>
                    <a:pt x="441" y="42"/>
                  </a:cubicBezTo>
                  <a:cubicBezTo>
                    <a:pt x="397" y="15"/>
                    <a:pt x="345" y="0"/>
                    <a:pt x="290" y="0"/>
                  </a:cubicBezTo>
                  <a:cubicBezTo>
                    <a:pt x="130" y="0"/>
                    <a:pt x="0" y="130"/>
                    <a:pt x="0" y="290"/>
                  </a:cubicBezTo>
                  <a:cubicBezTo>
                    <a:pt x="0" y="450"/>
                    <a:pt x="130" y="580"/>
                    <a:pt x="290" y="580"/>
                  </a:cubicBezTo>
                  <a:cubicBezTo>
                    <a:pt x="450" y="580"/>
                    <a:pt x="580" y="450"/>
                    <a:pt x="580" y="290"/>
                  </a:cubicBezTo>
                  <a:cubicBezTo>
                    <a:pt x="580" y="235"/>
                    <a:pt x="565" y="184"/>
                    <a:pt x="539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1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1381125" y="3781425"/>
              <a:ext cx="252413" cy="252413"/>
            </a:xfrm>
            <a:custGeom>
              <a:avLst/>
              <a:gdLst>
                <a:gd name="T0" fmla="*/ 186 w 329"/>
                <a:gd name="T1" fmla="*/ 67 h 328"/>
                <a:gd name="T2" fmla="*/ 249 w 329"/>
                <a:gd name="T3" fmla="*/ 4 h 328"/>
                <a:gd name="T4" fmla="*/ 257 w 329"/>
                <a:gd name="T5" fmla="*/ 7 h 328"/>
                <a:gd name="T6" fmla="*/ 263 w 329"/>
                <a:gd name="T7" fmla="*/ 66 h 328"/>
                <a:gd name="T8" fmla="*/ 322 w 329"/>
                <a:gd name="T9" fmla="*/ 71 h 328"/>
                <a:gd name="T10" fmla="*/ 325 w 329"/>
                <a:gd name="T11" fmla="*/ 80 h 328"/>
                <a:gd name="T12" fmla="*/ 262 w 329"/>
                <a:gd name="T13" fmla="*/ 142 h 328"/>
                <a:gd name="T14" fmla="*/ 245 w 329"/>
                <a:gd name="T15" fmla="*/ 149 h 328"/>
                <a:gd name="T16" fmla="*/ 207 w 329"/>
                <a:gd name="T17" fmla="*/ 145 h 328"/>
                <a:gd name="T18" fmla="*/ 99 w 329"/>
                <a:gd name="T19" fmla="*/ 253 h 328"/>
                <a:gd name="T20" fmla="*/ 89 w 329"/>
                <a:gd name="T21" fmla="*/ 309 h 328"/>
                <a:gd name="T22" fmla="*/ 19 w 329"/>
                <a:gd name="T23" fmla="*/ 309 h 328"/>
                <a:gd name="T24" fmla="*/ 19 w 329"/>
                <a:gd name="T25" fmla="*/ 239 h 328"/>
                <a:gd name="T26" fmla="*/ 75 w 329"/>
                <a:gd name="T27" fmla="*/ 230 h 328"/>
                <a:gd name="T28" fmla="*/ 184 w 329"/>
                <a:gd name="T29" fmla="*/ 121 h 328"/>
                <a:gd name="T30" fmla="*/ 180 w 329"/>
                <a:gd name="T31" fmla="*/ 84 h 328"/>
                <a:gd name="T32" fmla="*/ 186 w 329"/>
                <a:gd name="T33" fmla="*/ 6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9" h="328">
                  <a:moveTo>
                    <a:pt x="186" y="67"/>
                  </a:moveTo>
                  <a:cubicBezTo>
                    <a:pt x="249" y="4"/>
                    <a:pt x="249" y="4"/>
                    <a:pt x="249" y="4"/>
                  </a:cubicBezTo>
                  <a:cubicBezTo>
                    <a:pt x="253" y="0"/>
                    <a:pt x="256" y="1"/>
                    <a:pt x="257" y="7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322" y="71"/>
                    <a:pt x="322" y="71"/>
                    <a:pt x="322" y="71"/>
                  </a:cubicBezTo>
                  <a:cubicBezTo>
                    <a:pt x="327" y="72"/>
                    <a:pt x="329" y="76"/>
                    <a:pt x="325" y="80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58" y="146"/>
                    <a:pt x="250" y="149"/>
                    <a:pt x="245" y="149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107" y="272"/>
                    <a:pt x="104" y="294"/>
                    <a:pt x="89" y="309"/>
                  </a:cubicBezTo>
                  <a:cubicBezTo>
                    <a:pt x="70" y="328"/>
                    <a:pt x="39" y="328"/>
                    <a:pt x="19" y="309"/>
                  </a:cubicBezTo>
                  <a:cubicBezTo>
                    <a:pt x="0" y="290"/>
                    <a:pt x="0" y="259"/>
                    <a:pt x="19" y="239"/>
                  </a:cubicBezTo>
                  <a:cubicBezTo>
                    <a:pt x="34" y="224"/>
                    <a:pt x="57" y="221"/>
                    <a:pt x="75" y="230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78"/>
                    <a:pt x="182" y="71"/>
                    <a:pt x="186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1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1292225" y="3860800"/>
              <a:ext cx="261938" cy="261938"/>
            </a:xfrm>
            <a:custGeom>
              <a:avLst/>
              <a:gdLst>
                <a:gd name="T0" fmla="*/ 170 w 340"/>
                <a:gd name="T1" fmla="*/ 73 h 340"/>
                <a:gd name="T2" fmla="*/ 212 w 340"/>
                <a:gd name="T3" fmla="*/ 83 h 340"/>
                <a:gd name="T4" fmla="*/ 266 w 340"/>
                <a:gd name="T5" fmla="*/ 30 h 340"/>
                <a:gd name="T6" fmla="*/ 170 w 340"/>
                <a:gd name="T7" fmla="*/ 0 h 340"/>
                <a:gd name="T8" fmla="*/ 0 w 340"/>
                <a:gd name="T9" fmla="*/ 170 h 340"/>
                <a:gd name="T10" fmla="*/ 170 w 340"/>
                <a:gd name="T11" fmla="*/ 340 h 340"/>
                <a:gd name="T12" fmla="*/ 340 w 340"/>
                <a:gd name="T13" fmla="*/ 170 h 340"/>
                <a:gd name="T14" fmla="*/ 311 w 340"/>
                <a:gd name="T15" fmla="*/ 76 h 340"/>
                <a:gd name="T16" fmla="*/ 258 w 340"/>
                <a:gd name="T17" fmla="*/ 130 h 340"/>
                <a:gd name="T18" fmla="*/ 267 w 340"/>
                <a:gd name="T19" fmla="*/ 170 h 340"/>
                <a:gd name="T20" fmla="*/ 170 w 340"/>
                <a:gd name="T21" fmla="*/ 267 h 340"/>
                <a:gd name="T22" fmla="*/ 73 w 340"/>
                <a:gd name="T23" fmla="*/ 170 h 340"/>
                <a:gd name="T24" fmla="*/ 170 w 340"/>
                <a:gd name="T25" fmla="*/ 7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0" h="340">
                  <a:moveTo>
                    <a:pt x="170" y="73"/>
                  </a:moveTo>
                  <a:cubicBezTo>
                    <a:pt x="185" y="73"/>
                    <a:pt x="199" y="77"/>
                    <a:pt x="212" y="83"/>
                  </a:cubicBezTo>
                  <a:cubicBezTo>
                    <a:pt x="266" y="30"/>
                    <a:pt x="266" y="30"/>
                    <a:pt x="266" y="30"/>
                  </a:cubicBezTo>
                  <a:cubicBezTo>
                    <a:pt x="238" y="11"/>
                    <a:pt x="205" y="0"/>
                    <a:pt x="170" y="0"/>
                  </a:cubicBezTo>
                  <a:cubicBezTo>
                    <a:pt x="76" y="0"/>
                    <a:pt x="0" y="76"/>
                    <a:pt x="0" y="170"/>
                  </a:cubicBezTo>
                  <a:cubicBezTo>
                    <a:pt x="0" y="264"/>
                    <a:pt x="76" y="340"/>
                    <a:pt x="170" y="340"/>
                  </a:cubicBezTo>
                  <a:cubicBezTo>
                    <a:pt x="264" y="340"/>
                    <a:pt x="340" y="264"/>
                    <a:pt x="340" y="170"/>
                  </a:cubicBezTo>
                  <a:cubicBezTo>
                    <a:pt x="340" y="135"/>
                    <a:pt x="329" y="103"/>
                    <a:pt x="311" y="76"/>
                  </a:cubicBezTo>
                  <a:cubicBezTo>
                    <a:pt x="258" y="130"/>
                    <a:pt x="258" y="130"/>
                    <a:pt x="258" y="130"/>
                  </a:cubicBezTo>
                  <a:cubicBezTo>
                    <a:pt x="264" y="142"/>
                    <a:pt x="267" y="156"/>
                    <a:pt x="267" y="170"/>
                  </a:cubicBezTo>
                  <a:cubicBezTo>
                    <a:pt x="267" y="223"/>
                    <a:pt x="223" y="267"/>
                    <a:pt x="170" y="267"/>
                  </a:cubicBezTo>
                  <a:cubicBezTo>
                    <a:pt x="117" y="267"/>
                    <a:pt x="73" y="223"/>
                    <a:pt x="73" y="170"/>
                  </a:cubicBezTo>
                  <a:cubicBezTo>
                    <a:pt x="73" y="117"/>
                    <a:pt x="117" y="73"/>
                    <a:pt x="170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1"/>
                </a:solidFill>
              </a:endParaRPr>
            </a:p>
          </p:txBody>
        </p:sp>
      </p:grpSp>
      <p:sp>
        <p:nvSpPr>
          <p:cNvPr id="49" name="Rounded Rectangle 48"/>
          <p:cNvSpPr/>
          <p:nvPr/>
        </p:nvSpPr>
        <p:spPr>
          <a:xfrm>
            <a:off x="6182303" y="5426452"/>
            <a:ext cx="626222" cy="62622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266814" y="5510963"/>
            <a:ext cx="457200" cy="457200"/>
            <a:chOff x="8085931" y="2732484"/>
            <a:chExt cx="457200" cy="457200"/>
          </a:xfrm>
          <a:solidFill>
            <a:schemeClr val="bg1"/>
          </a:solidFill>
        </p:grpSpPr>
        <p:sp>
          <p:nvSpPr>
            <p:cNvPr id="51" name="Freeform 53"/>
            <p:cNvSpPr>
              <a:spLocks noEditPoints="1"/>
            </p:cNvSpPr>
            <p:nvPr/>
          </p:nvSpPr>
          <p:spPr bwMode="auto">
            <a:xfrm>
              <a:off x="8085931" y="2732484"/>
              <a:ext cx="457200" cy="457200"/>
            </a:xfrm>
            <a:custGeom>
              <a:avLst/>
              <a:gdLst>
                <a:gd name="T0" fmla="*/ 342 w 1152"/>
                <a:gd name="T1" fmla="*/ 990 h 1152"/>
                <a:gd name="T2" fmla="*/ 207 w 1152"/>
                <a:gd name="T3" fmla="*/ 855 h 1152"/>
                <a:gd name="T4" fmla="*/ 72 w 1152"/>
                <a:gd name="T5" fmla="*/ 720 h 1152"/>
                <a:gd name="T6" fmla="*/ 110 w 1152"/>
                <a:gd name="T7" fmla="*/ 635 h 1152"/>
                <a:gd name="T8" fmla="*/ 161 w 1152"/>
                <a:gd name="T9" fmla="*/ 565 h 1152"/>
                <a:gd name="T10" fmla="*/ 224 w 1152"/>
                <a:gd name="T11" fmla="*/ 507 h 1152"/>
                <a:gd name="T12" fmla="*/ 295 w 1152"/>
                <a:gd name="T13" fmla="*/ 456 h 1152"/>
                <a:gd name="T14" fmla="*/ 447 w 1152"/>
                <a:gd name="T15" fmla="*/ 365 h 1152"/>
                <a:gd name="T16" fmla="*/ 545 w 1152"/>
                <a:gd name="T17" fmla="*/ 302 h 1152"/>
                <a:gd name="T18" fmla="*/ 611 w 1152"/>
                <a:gd name="T19" fmla="*/ 247 h 1152"/>
                <a:gd name="T20" fmla="*/ 667 w 1152"/>
                <a:gd name="T21" fmla="*/ 181 h 1152"/>
                <a:gd name="T22" fmla="*/ 709 w 1152"/>
                <a:gd name="T23" fmla="*/ 102 h 1152"/>
                <a:gd name="T24" fmla="*/ 809 w 1152"/>
                <a:gd name="T25" fmla="*/ 161 h 1152"/>
                <a:gd name="T26" fmla="*/ 946 w 1152"/>
                <a:gd name="T27" fmla="*/ 297 h 1152"/>
                <a:gd name="T28" fmla="*/ 1081 w 1152"/>
                <a:gd name="T29" fmla="*/ 431 h 1152"/>
                <a:gd name="T30" fmla="*/ 1043 w 1152"/>
                <a:gd name="T31" fmla="*/ 517 h 1152"/>
                <a:gd name="T32" fmla="*/ 991 w 1152"/>
                <a:gd name="T33" fmla="*/ 586 h 1152"/>
                <a:gd name="T34" fmla="*/ 928 w 1152"/>
                <a:gd name="T35" fmla="*/ 644 h 1152"/>
                <a:gd name="T36" fmla="*/ 857 w 1152"/>
                <a:gd name="T37" fmla="*/ 695 h 1152"/>
                <a:gd name="T38" fmla="*/ 705 w 1152"/>
                <a:gd name="T39" fmla="*/ 786 h 1152"/>
                <a:gd name="T40" fmla="*/ 607 w 1152"/>
                <a:gd name="T41" fmla="*/ 849 h 1152"/>
                <a:gd name="T42" fmla="*/ 541 w 1152"/>
                <a:gd name="T43" fmla="*/ 904 h 1152"/>
                <a:gd name="T44" fmla="*/ 485 w 1152"/>
                <a:gd name="T45" fmla="*/ 970 h 1152"/>
                <a:gd name="T46" fmla="*/ 442 w 1152"/>
                <a:gd name="T47" fmla="*/ 1050 h 1152"/>
                <a:gd name="T48" fmla="*/ 1131 w 1152"/>
                <a:gd name="T49" fmla="*/ 381 h 1152"/>
                <a:gd name="T50" fmla="*/ 757 w 1152"/>
                <a:gd name="T51" fmla="*/ 10 h 1152"/>
                <a:gd name="T52" fmla="*/ 731 w 1152"/>
                <a:gd name="T53" fmla="*/ 0 h 1152"/>
                <a:gd name="T54" fmla="*/ 703 w 1152"/>
                <a:gd name="T55" fmla="*/ 1 h 1152"/>
                <a:gd name="T56" fmla="*/ 677 w 1152"/>
                <a:gd name="T57" fmla="*/ 14 h 1152"/>
                <a:gd name="T58" fmla="*/ 658 w 1152"/>
                <a:gd name="T59" fmla="*/ 35 h 1152"/>
                <a:gd name="T60" fmla="*/ 644 w 1152"/>
                <a:gd name="T61" fmla="*/ 69 h 1152"/>
                <a:gd name="T62" fmla="*/ 617 w 1152"/>
                <a:gd name="T63" fmla="*/ 125 h 1152"/>
                <a:gd name="T64" fmla="*/ 580 w 1152"/>
                <a:gd name="T65" fmla="*/ 175 h 1152"/>
                <a:gd name="T66" fmla="*/ 520 w 1152"/>
                <a:gd name="T67" fmla="*/ 230 h 1152"/>
                <a:gd name="T68" fmla="*/ 443 w 1152"/>
                <a:gd name="T69" fmla="*/ 283 h 1152"/>
                <a:gd name="T70" fmla="*/ 360 w 1152"/>
                <a:gd name="T71" fmla="*/ 333 h 1152"/>
                <a:gd name="T72" fmla="*/ 268 w 1152"/>
                <a:gd name="T73" fmla="*/ 388 h 1152"/>
                <a:gd name="T74" fmla="*/ 180 w 1152"/>
                <a:gd name="T75" fmla="*/ 451 h 1152"/>
                <a:gd name="T76" fmla="*/ 104 w 1152"/>
                <a:gd name="T77" fmla="*/ 521 h 1152"/>
                <a:gd name="T78" fmla="*/ 51 w 1152"/>
                <a:gd name="T79" fmla="*/ 592 h 1152"/>
                <a:gd name="T80" fmla="*/ 12 w 1152"/>
                <a:gd name="T81" fmla="*/ 671 h 1152"/>
                <a:gd name="T82" fmla="*/ 0 w 1152"/>
                <a:gd name="T83" fmla="*/ 717 h 1152"/>
                <a:gd name="T84" fmla="*/ 5 w 1152"/>
                <a:gd name="T85" fmla="*/ 747 h 1152"/>
                <a:gd name="T86" fmla="*/ 21 w 1152"/>
                <a:gd name="T87" fmla="*/ 770 h 1152"/>
                <a:gd name="T88" fmla="*/ 396 w 1152"/>
                <a:gd name="T89" fmla="*/ 1142 h 1152"/>
                <a:gd name="T90" fmla="*/ 422 w 1152"/>
                <a:gd name="T91" fmla="*/ 1151 h 1152"/>
                <a:gd name="T92" fmla="*/ 450 w 1152"/>
                <a:gd name="T93" fmla="*/ 1149 h 1152"/>
                <a:gd name="T94" fmla="*/ 476 w 1152"/>
                <a:gd name="T95" fmla="*/ 1137 h 1152"/>
                <a:gd name="T96" fmla="*/ 494 w 1152"/>
                <a:gd name="T97" fmla="*/ 1117 h 1152"/>
                <a:gd name="T98" fmla="*/ 507 w 1152"/>
                <a:gd name="T99" fmla="*/ 1081 h 1152"/>
                <a:gd name="T100" fmla="*/ 534 w 1152"/>
                <a:gd name="T101" fmla="*/ 1026 h 1152"/>
                <a:gd name="T102" fmla="*/ 572 w 1152"/>
                <a:gd name="T103" fmla="*/ 977 h 1152"/>
                <a:gd name="T104" fmla="*/ 632 w 1152"/>
                <a:gd name="T105" fmla="*/ 921 h 1152"/>
                <a:gd name="T106" fmla="*/ 708 w 1152"/>
                <a:gd name="T107" fmla="*/ 868 h 1152"/>
                <a:gd name="T108" fmla="*/ 792 w 1152"/>
                <a:gd name="T109" fmla="*/ 818 h 1152"/>
                <a:gd name="T110" fmla="*/ 884 w 1152"/>
                <a:gd name="T111" fmla="*/ 763 h 1152"/>
                <a:gd name="T112" fmla="*/ 973 w 1152"/>
                <a:gd name="T113" fmla="*/ 701 h 1152"/>
                <a:gd name="T114" fmla="*/ 1048 w 1152"/>
                <a:gd name="T115" fmla="*/ 631 h 1152"/>
                <a:gd name="T116" fmla="*/ 1101 w 1152"/>
                <a:gd name="T117" fmla="*/ 560 h 1152"/>
                <a:gd name="T118" fmla="*/ 1139 w 1152"/>
                <a:gd name="T119" fmla="*/ 481 h 1152"/>
                <a:gd name="T120" fmla="*/ 1152 w 1152"/>
                <a:gd name="T121" fmla="*/ 433 h 1152"/>
                <a:gd name="T122" fmla="*/ 1146 w 1152"/>
                <a:gd name="T123" fmla="*/ 405 h 1152"/>
                <a:gd name="T124" fmla="*/ 1131 w 1152"/>
                <a:gd name="T125" fmla="*/ 381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2" h="1152">
                  <a:moveTo>
                    <a:pt x="433" y="1079"/>
                  </a:moveTo>
                  <a:lnTo>
                    <a:pt x="387" y="1035"/>
                  </a:lnTo>
                  <a:lnTo>
                    <a:pt x="342" y="990"/>
                  </a:lnTo>
                  <a:lnTo>
                    <a:pt x="297" y="945"/>
                  </a:lnTo>
                  <a:lnTo>
                    <a:pt x="252" y="900"/>
                  </a:lnTo>
                  <a:lnTo>
                    <a:pt x="207" y="855"/>
                  </a:lnTo>
                  <a:lnTo>
                    <a:pt x="161" y="809"/>
                  </a:lnTo>
                  <a:lnTo>
                    <a:pt x="117" y="765"/>
                  </a:lnTo>
                  <a:lnTo>
                    <a:pt x="72" y="720"/>
                  </a:lnTo>
                  <a:lnTo>
                    <a:pt x="83" y="689"/>
                  </a:lnTo>
                  <a:lnTo>
                    <a:pt x="96" y="661"/>
                  </a:lnTo>
                  <a:lnTo>
                    <a:pt x="110" y="635"/>
                  </a:lnTo>
                  <a:lnTo>
                    <a:pt x="125" y="611"/>
                  </a:lnTo>
                  <a:lnTo>
                    <a:pt x="142" y="587"/>
                  </a:lnTo>
                  <a:lnTo>
                    <a:pt x="161" y="565"/>
                  </a:lnTo>
                  <a:lnTo>
                    <a:pt x="181" y="545"/>
                  </a:lnTo>
                  <a:lnTo>
                    <a:pt x="202" y="525"/>
                  </a:lnTo>
                  <a:lnTo>
                    <a:pt x="224" y="507"/>
                  </a:lnTo>
                  <a:lnTo>
                    <a:pt x="247" y="490"/>
                  </a:lnTo>
                  <a:lnTo>
                    <a:pt x="270" y="472"/>
                  </a:lnTo>
                  <a:lnTo>
                    <a:pt x="295" y="456"/>
                  </a:lnTo>
                  <a:lnTo>
                    <a:pt x="345" y="426"/>
                  </a:lnTo>
                  <a:lnTo>
                    <a:pt x="396" y="396"/>
                  </a:lnTo>
                  <a:lnTo>
                    <a:pt x="447" y="365"/>
                  </a:lnTo>
                  <a:lnTo>
                    <a:pt x="497" y="335"/>
                  </a:lnTo>
                  <a:lnTo>
                    <a:pt x="521" y="319"/>
                  </a:lnTo>
                  <a:lnTo>
                    <a:pt x="545" y="302"/>
                  </a:lnTo>
                  <a:lnTo>
                    <a:pt x="568" y="284"/>
                  </a:lnTo>
                  <a:lnTo>
                    <a:pt x="590" y="266"/>
                  </a:lnTo>
                  <a:lnTo>
                    <a:pt x="611" y="247"/>
                  </a:lnTo>
                  <a:lnTo>
                    <a:pt x="631" y="226"/>
                  </a:lnTo>
                  <a:lnTo>
                    <a:pt x="650" y="204"/>
                  </a:lnTo>
                  <a:lnTo>
                    <a:pt x="667" y="181"/>
                  </a:lnTo>
                  <a:lnTo>
                    <a:pt x="683" y="156"/>
                  </a:lnTo>
                  <a:lnTo>
                    <a:pt x="697" y="130"/>
                  </a:lnTo>
                  <a:lnTo>
                    <a:pt x="709" y="102"/>
                  </a:lnTo>
                  <a:lnTo>
                    <a:pt x="720" y="72"/>
                  </a:lnTo>
                  <a:lnTo>
                    <a:pt x="765" y="117"/>
                  </a:lnTo>
                  <a:lnTo>
                    <a:pt x="809" y="161"/>
                  </a:lnTo>
                  <a:lnTo>
                    <a:pt x="855" y="207"/>
                  </a:lnTo>
                  <a:lnTo>
                    <a:pt x="900" y="252"/>
                  </a:lnTo>
                  <a:lnTo>
                    <a:pt x="946" y="297"/>
                  </a:lnTo>
                  <a:lnTo>
                    <a:pt x="990" y="342"/>
                  </a:lnTo>
                  <a:lnTo>
                    <a:pt x="1035" y="387"/>
                  </a:lnTo>
                  <a:lnTo>
                    <a:pt x="1081" y="431"/>
                  </a:lnTo>
                  <a:lnTo>
                    <a:pt x="1070" y="462"/>
                  </a:lnTo>
                  <a:lnTo>
                    <a:pt x="1057" y="490"/>
                  </a:lnTo>
                  <a:lnTo>
                    <a:pt x="1043" y="517"/>
                  </a:lnTo>
                  <a:lnTo>
                    <a:pt x="1027" y="541"/>
                  </a:lnTo>
                  <a:lnTo>
                    <a:pt x="1009" y="564"/>
                  </a:lnTo>
                  <a:lnTo>
                    <a:pt x="991" y="586"/>
                  </a:lnTo>
                  <a:lnTo>
                    <a:pt x="971" y="606"/>
                  </a:lnTo>
                  <a:lnTo>
                    <a:pt x="950" y="626"/>
                  </a:lnTo>
                  <a:lnTo>
                    <a:pt x="928" y="644"/>
                  </a:lnTo>
                  <a:lnTo>
                    <a:pt x="904" y="662"/>
                  </a:lnTo>
                  <a:lnTo>
                    <a:pt x="882" y="679"/>
                  </a:lnTo>
                  <a:lnTo>
                    <a:pt x="857" y="695"/>
                  </a:lnTo>
                  <a:lnTo>
                    <a:pt x="807" y="726"/>
                  </a:lnTo>
                  <a:lnTo>
                    <a:pt x="757" y="755"/>
                  </a:lnTo>
                  <a:lnTo>
                    <a:pt x="705" y="786"/>
                  </a:lnTo>
                  <a:lnTo>
                    <a:pt x="655" y="817"/>
                  </a:lnTo>
                  <a:lnTo>
                    <a:pt x="631" y="833"/>
                  </a:lnTo>
                  <a:lnTo>
                    <a:pt x="607" y="849"/>
                  </a:lnTo>
                  <a:lnTo>
                    <a:pt x="584" y="867"/>
                  </a:lnTo>
                  <a:lnTo>
                    <a:pt x="562" y="885"/>
                  </a:lnTo>
                  <a:lnTo>
                    <a:pt x="541" y="904"/>
                  </a:lnTo>
                  <a:lnTo>
                    <a:pt x="521" y="925"/>
                  </a:lnTo>
                  <a:lnTo>
                    <a:pt x="503" y="948"/>
                  </a:lnTo>
                  <a:lnTo>
                    <a:pt x="485" y="970"/>
                  </a:lnTo>
                  <a:lnTo>
                    <a:pt x="469" y="995"/>
                  </a:lnTo>
                  <a:lnTo>
                    <a:pt x="455" y="1022"/>
                  </a:lnTo>
                  <a:lnTo>
                    <a:pt x="442" y="1050"/>
                  </a:lnTo>
                  <a:lnTo>
                    <a:pt x="433" y="1079"/>
                  </a:lnTo>
                  <a:lnTo>
                    <a:pt x="433" y="1079"/>
                  </a:lnTo>
                  <a:close/>
                  <a:moveTo>
                    <a:pt x="1131" y="381"/>
                  </a:moveTo>
                  <a:lnTo>
                    <a:pt x="771" y="21"/>
                  </a:lnTo>
                  <a:lnTo>
                    <a:pt x="764" y="14"/>
                  </a:lnTo>
                  <a:lnTo>
                    <a:pt x="757" y="10"/>
                  </a:lnTo>
                  <a:lnTo>
                    <a:pt x="748" y="6"/>
                  </a:lnTo>
                  <a:lnTo>
                    <a:pt x="739" y="3"/>
                  </a:lnTo>
                  <a:lnTo>
                    <a:pt x="731" y="0"/>
                  </a:lnTo>
                  <a:lnTo>
                    <a:pt x="721" y="0"/>
                  </a:lnTo>
                  <a:lnTo>
                    <a:pt x="712" y="0"/>
                  </a:lnTo>
                  <a:lnTo>
                    <a:pt x="703" y="1"/>
                  </a:lnTo>
                  <a:lnTo>
                    <a:pt x="693" y="5"/>
                  </a:lnTo>
                  <a:lnTo>
                    <a:pt x="684" y="9"/>
                  </a:lnTo>
                  <a:lnTo>
                    <a:pt x="677" y="14"/>
                  </a:lnTo>
                  <a:lnTo>
                    <a:pt x="669" y="21"/>
                  </a:lnTo>
                  <a:lnTo>
                    <a:pt x="664" y="27"/>
                  </a:lnTo>
                  <a:lnTo>
                    <a:pt x="658" y="35"/>
                  </a:lnTo>
                  <a:lnTo>
                    <a:pt x="654" y="42"/>
                  </a:lnTo>
                  <a:lnTo>
                    <a:pt x="651" y="50"/>
                  </a:lnTo>
                  <a:lnTo>
                    <a:pt x="644" y="69"/>
                  </a:lnTo>
                  <a:lnTo>
                    <a:pt x="637" y="89"/>
                  </a:lnTo>
                  <a:lnTo>
                    <a:pt x="628" y="107"/>
                  </a:lnTo>
                  <a:lnTo>
                    <a:pt x="617" y="125"/>
                  </a:lnTo>
                  <a:lnTo>
                    <a:pt x="606" y="142"/>
                  </a:lnTo>
                  <a:lnTo>
                    <a:pt x="593" y="159"/>
                  </a:lnTo>
                  <a:lnTo>
                    <a:pt x="580" y="175"/>
                  </a:lnTo>
                  <a:lnTo>
                    <a:pt x="565" y="192"/>
                  </a:lnTo>
                  <a:lnTo>
                    <a:pt x="544" y="211"/>
                  </a:lnTo>
                  <a:lnTo>
                    <a:pt x="520" y="230"/>
                  </a:lnTo>
                  <a:lnTo>
                    <a:pt x="496" y="249"/>
                  </a:lnTo>
                  <a:lnTo>
                    <a:pt x="470" y="266"/>
                  </a:lnTo>
                  <a:lnTo>
                    <a:pt x="443" y="283"/>
                  </a:lnTo>
                  <a:lnTo>
                    <a:pt x="416" y="301"/>
                  </a:lnTo>
                  <a:lnTo>
                    <a:pt x="388" y="317"/>
                  </a:lnTo>
                  <a:lnTo>
                    <a:pt x="360" y="333"/>
                  </a:lnTo>
                  <a:lnTo>
                    <a:pt x="329" y="351"/>
                  </a:lnTo>
                  <a:lnTo>
                    <a:pt x="299" y="370"/>
                  </a:lnTo>
                  <a:lnTo>
                    <a:pt x="268" y="388"/>
                  </a:lnTo>
                  <a:lnTo>
                    <a:pt x="238" y="408"/>
                  </a:lnTo>
                  <a:lnTo>
                    <a:pt x="208" y="428"/>
                  </a:lnTo>
                  <a:lnTo>
                    <a:pt x="180" y="451"/>
                  </a:lnTo>
                  <a:lnTo>
                    <a:pt x="152" y="473"/>
                  </a:lnTo>
                  <a:lnTo>
                    <a:pt x="125" y="498"/>
                  </a:lnTo>
                  <a:lnTo>
                    <a:pt x="104" y="521"/>
                  </a:lnTo>
                  <a:lnTo>
                    <a:pt x="85" y="544"/>
                  </a:lnTo>
                  <a:lnTo>
                    <a:pt x="67" y="567"/>
                  </a:lnTo>
                  <a:lnTo>
                    <a:pt x="51" y="592"/>
                  </a:lnTo>
                  <a:lnTo>
                    <a:pt x="36" y="617"/>
                  </a:lnTo>
                  <a:lnTo>
                    <a:pt x="24" y="644"/>
                  </a:lnTo>
                  <a:lnTo>
                    <a:pt x="12" y="671"/>
                  </a:lnTo>
                  <a:lnTo>
                    <a:pt x="3" y="698"/>
                  </a:lnTo>
                  <a:lnTo>
                    <a:pt x="0" y="708"/>
                  </a:lnTo>
                  <a:lnTo>
                    <a:pt x="0" y="717"/>
                  </a:lnTo>
                  <a:lnTo>
                    <a:pt x="0" y="727"/>
                  </a:lnTo>
                  <a:lnTo>
                    <a:pt x="3" y="737"/>
                  </a:lnTo>
                  <a:lnTo>
                    <a:pt x="5" y="747"/>
                  </a:lnTo>
                  <a:lnTo>
                    <a:pt x="9" y="755"/>
                  </a:lnTo>
                  <a:lnTo>
                    <a:pt x="15" y="763"/>
                  </a:lnTo>
                  <a:lnTo>
                    <a:pt x="21" y="770"/>
                  </a:lnTo>
                  <a:lnTo>
                    <a:pt x="381" y="1131"/>
                  </a:lnTo>
                  <a:lnTo>
                    <a:pt x="388" y="1137"/>
                  </a:lnTo>
                  <a:lnTo>
                    <a:pt x="396" y="1142"/>
                  </a:lnTo>
                  <a:lnTo>
                    <a:pt x="404" y="1146"/>
                  </a:lnTo>
                  <a:lnTo>
                    <a:pt x="413" y="1149"/>
                  </a:lnTo>
                  <a:lnTo>
                    <a:pt x="422" y="1151"/>
                  </a:lnTo>
                  <a:lnTo>
                    <a:pt x="430" y="1152"/>
                  </a:lnTo>
                  <a:lnTo>
                    <a:pt x="440" y="1152"/>
                  </a:lnTo>
                  <a:lnTo>
                    <a:pt x="450" y="1149"/>
                  </a:lnTo>
                  <a:lnTo>
                    <a:pt x="458" y="1146"/>
                  </a:lnTo>
                  <a:lnTo>
                    <a:pt x="467" y="1142"/>
                  </a:lnTo>
                  <a:lnTo>
                    <a:pt x="476" y="1137"/>
                  </a:lnTo>
                  <a:lnTo>
                    <a:pt x="483" y="1131"/>
                  </a:lnTo>
                  <a:lnTo>
                    <a:pt x="489" y="1125"/>
                  </a:lnTo>
                  <a:lnTo>
                    <a:pt x="494" y="1117"/>
                  </a:lnTo>
                  <a:lnTo>
                    <a:pt x="497" y="1110"/>
                  </a:lnTo>
                  <a:lnTo>
                    <a:pt x="501" y="1101"/>
                  </a:lnTo>
                  <a:lnTo>
                    <a:pt x="507" y="1081"/>
                  </a:lnTo>
                  <a:lnTo>
                    <a:pt x="516" y="1063"/>
                  </a:lnTo>
                  <a:lnTo>
                    <a:pt x="524" y="1045"/>
                  </a:lnTo>
                  <a:lnTo>
                    <a:pt x="534" y="1026"/>
                  </a:lnTo>
                  <a:lnTo>
                    <a:pt x="546" y="1009"/>
                  </a:lnTo>
                  <a:lnTo>
                    <a:pt x="558" y="993"/>
                  </a:lnTo>
                  <a:lnTo>
                    <a:pt x="572" y="977"/>
                  </a:lnTo>
                  <a:lnTo>
                    <a:pt x="587" y="960"/>
                  </a:lnTo>
                  <a:lnTo>
                    <a:pt x="609" y="940"/>
                  </a:lnTo>
                  <a:lnTo>
                    <a:pt x="632" y="921"/>
                  </a:lnTo>
                  <a:lnTo>
                    <a:pt x="656" y="903"/>
                  </a:lnTo>
                  <a:lnTo>
                    <a:pt x="682" y="885"/>
                  </a:lnTo>
                  <a:lnTo>
                    <a:pt x="708" y="868"/>
                  </a:lnTo>
                  <a:lnTo>
                    <a:pt x="736" y="851"/>
                  </a:lnTo>
                  <a:lnTo>
                    <a:pt x="764" y="835"/>
                  </a:lnTo>
                  <a:lnTo>
                    <a:pt x="792" y="818"/>
                  </a:lnTo>
                  <a:lnTo>
                    <a:pt x="822" y="801"/>
                  </a:lnTo>
                  <a:lnTo>
                    <a:pt x="854" y="782"/>
                  </a:lnTo>
                  <a:lnTo>
                    <a:pt x="884" y="763"/>
                  </a:lnTo>
                  <a:lnTo>
                    <a:pt x="914" y="743"/>
                  </a:lnTo>
                  <a:lnTo>
                    <a:pt x="943" y="723"/>
                  </a:lnTo>
                  <a:lnTo>
                    <a:pt x="973" y="701"/>
                  </a:lnTo>
                  <a:lnTo>
                    <a:pt x="1001" y="678"/>
                  </a:lnTo>
                  <a:lnTo>
                    <a:pt x="1027" y="653"/>
                  </a:lnTo>
                  <a:lnTo>
                    <a:pt x="1048" y="631"/>
                  </a:lnTo>
                  <a:lnTo>
                    <a:pt x="1068" y="607"/>
                  </a:lnTo>
                  <a:lnTo>
                    <a:pt x="1085" y="584"/>
                  </a:lnTo>
                  <a:lnTo>
                    <a:pt x="1101" y="560"/>
                  </a:lnTo>
                  <a:lnTo>
                    <a:pt x="1115" y="534"/>
                  </a:lnTo>
                  <a:lnTo>
                    <a:pt x="1128" y="508"/>
                  </a:lnTo>
                  <a:lnTo>
                    <a:pt x="1139" y="481"/>
                  </a:lnTo>
                  <a:lnTo>
                    <a:pt x="1149" y="453"/>
                  </a:lnTo>
                  <a:lnTo>
                    <a:pt x="1151" y="443"/>
                  </a:lnTo>
                  <a:lnTo>
                    <a:pt x="1152" y="433"/>
                  </a:lnTo>
                  <a:lnTo>
                    <a:pt x="1152" y="424"/>
                  </a:lnTo>
                  <a:lnTo>
                    <a:pt x="1150" y="414"/>
                  </a:lnTo>
                  <a:lnTo>
                    <a:pt x="1146" y="405"/>
                  </a:lnTo>
                  <a:lnTo>
                    <a:pt x="1143" y="397"/>
                  </a:lnTo>
                  <a:lnTo>
                    <a:pt x="1138" y="388"/>
                  </a:lnTo>
                  <a:lnTo>
                    <a:pt x="1131" y="3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4"/>
            <p:cNvSpPr>
              <a:spLocks noEditPoints="1"/>
            </p:cNvSpPr>
            <p:nvPr/>
          </p:nvSpPr>
          <p:spPr bwMode="auto">
            <a:xfrm>
              <a:off x="8252619" y="2894409"/>
              <a:ext cx="123825" cy="128588"/>
            </a:xfrm>
            <a:custGeom>
              <a:avLst/>
              <a:gdLst>
                <a:gd name="T0" fmla="*/ 228 w 313"/>
                <a:gd name="T1" fmla="*/ 225 h 322"/>
                <a:gd name="T2" fmla="*/ 191 w 313"/>
                <a:gd name="T3" fmla="*/ 171 h 322"/>
                <a:gd name="T4" fmla="*/ 226 w 313"/>
                <a:gd name="T5" fmla="*/ 163 h 322"/>
                <a:gd name="T6" fmla="*/ 247 w 313"/>
                <a:gd name="T7" fmla="*/ 170 h 322"/>
                <a:gd name="T8" fmla="*/ 260 w 313"/>
                <a:gd name="T9" fmla="*/ 185 h 322"/>
                <a:gd name="T10" fmla="*/ 259 w 313"/>
                <a:gd name="T11" fmla="*/ 216 h 322"/>
                <a:gd name="T12" fmla="*/ 77 w 313"/>
                <a:gd name="T13" fmla="*/ 152 h 322"/>
                <a:gd name="T14" fmla="*/ 53 w 313"/>
                <a:gd name="T15" fmla="*/ 137 h 322"/>
                <a:gd name="T16" fmla="*/ 51 w 313"/>
                <a:gd name="T17" fmla="*/ 108 h 322"/>
                <a:gd name="T18" fmla="*/ 80 w 313"/>
                <a:gd name="T19" fmla="*/ 96 h 322"/>
                <a:gd name="T20" fmla="*/ 111 w 313"/>
                <a:gd name="T21" fmla="*/ 145 h 322"/>
                <a:gd name="T22" fmla="*/ 287 w 313"/>
                <a:gd name="T23" fmla="*/ 128 h 322"/>
                <a:gd name="T24" fmla="*/ 251 w 313"/>
                <a:gd name="T25" fmla="*/ 109 h 322"/>
                <a:gd name="T26" fmla="*/ 215 w 313"/>
                <a:gd name="T27" fmla="*/ 104 h 322"/>
                <a:gd name="T28" fmla="*/ 179 w 313"/>
                <a:gd name="T29" fmla="*/ 113 h 322"/>
                <a:gd name="T30" fmla="*/ 143 w 313"/>
                <a:gd name="T31" fmla="*/ 128 h 322"/>
                <a:gd name="T32" fmla="*/ 85 w 313"/>
                <a:gd name="T33" fmla="*/ 64 h 322"/>
                <a:gd name="T34" fmla="*/ 110 w 313"/>
                <a:gd name="T35" fmla="*/ 51 h 322"/>
                <a:gd name="T36" fmla="*/ 155 w 313"/>
                <a:gd name="T37" fmla="*/ 59 h 322"/>
                <a:gd name="T38" fmla="*/ 171 w 313"/>
                <a:gd name="T39" fmla="*/ 55 h 322"/>
                <a:gd name="T40" fmla="*/ 180 w 313"/>
                <a:gd name="T41" fmla="*/ 37 h 322"/>
                <a:gd name="T42" fmla="*/ 172 w 313"/>
                <a:gd name="T43" fmla="*/ 17 h 322"/>
                <a:gd name="T44" fmla="*/ 144 w 313"/>
                <a:gd name="T45" fmla="*/ 1 h 322"/>
                <a:gd name="T46" fmla="*/ 111 w 313"/>
                <a:gd name="T47" fmla="*/ 2 h 322"/>
                <a:gd name="T48" fmla="*/ 78 w 313"/>
                <a:gd name="T49" fmla="*/ 15 h 322"/>
                <a:gd name="T50" fmla="*/ 47 w 313"/>
                <a:gd name="T51" fmla="*/ 27 h 322"/>
                <a:gd name="T52" fmla="*/ 32 w 313"/>
                <a:gd name="T53" fmla="*/ 23 h 322"/>
                <a:gd name="T54" fmla="*/ 24 w 313"/>
                <a:gd name="T55" fmla="*/ 32 h 322"/>
                <a:gd name="T56" fmla="*/ 29 w 313"/>
                <a:gd name="T57" fmla="*/ 47 h 322"/>
                <a:gd name="T58" fmla="*/ 22 w 313"/>
                <a:gd name="T59" fmla="*/ 70 h 322"/>
                <a:gd name="T60" fmla="*/ 5 w 313"/>
                <a:gd name="T61" fmla="*/ 109 h 322"/>
                <a:gd name="T62" fmla="*/ 2 w 313"/>
                <a:gd name="T63" fmla="*/ 145 h 322"/>
                <a:gd name="T64" fmla="*/ 13 w 313"/>
                <a:gd name="T65" fmla="*/ 177 h 322"/>
                <a:gd name="T66" fmla="*/ 39 w 313"/>
                <a:gd name="T67" fmla="*/ 199 h 322"/>
                <a:gd name="T68" fmla="*/ 70 w 313"/>
                <a:gd name="T69" fmla="*/ 209 h 322"/>
                <a:gd name="T70" fmla="*/ 123 w 313"/>
                <a:gd name="T71" fmla="*/ 203 h 322"/>
                <a:gd name="T72" fmla="*/ 193 w 313"/>
                <a:gd name="T73" fmla="*/ 223 h 322"/>
                <a:gd name="T74" fmla="*/ 212 w 313"/>
                <a:gd name="T75" fmla="*/ 267 h 322"/>
                <a:gd name="T76" fmla="*/ 192 w 313"/>
                <a:gd name="T77" fmla="*/ 273 h 322"/>
                <a:gd name="T78" fmla="*/ 167 w 313"/>
                <a:gd name="T79" fmla="*/ 264 h 322"/>
                <a:gd name="T80" fmla="*/ 139 w 313"/>
                <a:gd name="T81" fmla="*/ 251 h 322"/>
                <a:gd name="T82" fmla="*/ 123 w 313"/>
                <a:gd name="T83" fmla="*/ 259 h 322"/>
                <a:gd name="T84" fmla="*/ 114 w 313"/>
                <a:gd name="T85" fmla="*/ 277 h 322"/>
                <a:gd name="T86" fmla="*/ 123 w 313"/>
                <a:gd name="T87" fmla="*/ 298 h 322"/>
                <a:gd name="T88" fmla="*/ 146 w 313"/>
                <a:gd name="T89" fmla="*/ 315 h 322"/>
                <a:gd name="T90" fmla="*/ 179 w 313"/>
                <a:gd name="T91" fmla="*/ 322 h 322"/>
                <a:gd name="T92" fmla="*/ 216 w 313"/>
                <a:gd name="T93" fmla="*/ 317 h 322"/>
                <a:gd name="T94" fmla="*/ 256 w 313"/>
                <a:gd name="T95" fmla="*/ 290 h 322"/>
                <a:gd name="T96" fmla="*/ 286 w 313"/>
                <a:gd name="T97" fmla="*/ 311 h 322"/>
                <a:gd name="T98" fmla="*/ 294 w 313"/>
                <a:gd name="T99" fmla="*/ 305 h 322"/>
                <a:gd name="T100" fmla="*/ 299 w 313"/>
                <a:gd name="T101" fmla="*/ 295 h 322"/>
                <a:gd name="T102" fmla="*/ 275 w 313"/>
                <a:gd name="T103" fmla="*/ 271 h 322"/>
                <a:gd name="T104" fmla="*/ 301 w 313"/>
                <a:gd name="T105" fmla="*/ 230 h 322"/>
                <a:gd name="T106" fmla="*/ 312 w 313"/>
                <a:gd name="T107" fmla="*/ 190 h 322"/>
                <a:gd name="T108" fmla="*/ 307 w 313"/>
                <a:gd name="T109" fmla="*/ 156 h 322"/>
                <a:gd name="T110" fmla="*/ 287 w 313"/>
                <a:gd name="T111" fmla="*/ 128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3" h="322">
                  <a:moveTo>
                    <a:pt x="254" y="224"/>
                  </a:moveTo>
                  <a:lnTo>
                    <a:pt x="250" y="233"/>
                  </a:lnTo>
                  <a:lnTo>
                    <a:pt x="243" y="240"/>
                  </a:lnTo>
                  <a:lnTo>
                    <a:pt x="228" y="225"/>
                  </a:lnTo>
                  <a:lnTo>
                    <a:pt x="213" y="209"/>
                  </a:lnTo>
                  <a:lnTo>
                    <a:pt x="198" y="192"/>
                  </a:lnTo>
                  <a:lnTo>
                    <a:pt x="183" y="174"/>
                  </a:lnTo>
                  <a:lnTo>
                    <a:pt x="191" y="171"/>
                  </a:lnTo>
                  <a:lnTo>
                    <a:pt x="199" y="168"/>
                  </a:lnTo>
                  <a:lnTo>
                    <a:pt x="208" y="165"/>
                  </a:lnTo>
                  <a:lnTo>
                    <a:pt x="216" y="163"/>
                  </a:lnTo>
                  <a:lnTo>
                    <a:pt x="226" y="163"/>
                  </a:lnTo>
                  <a:lnTo>
                    <a:pt x="235" y="164"/>
                  </a:lnTo>
                  <a:lnTo>
                    <a:pt x="239" y="165"/>
                  </a:lnTo>
                  <a:lnTo>
                    <a:pt x="243" y="167"/>
                  </a:lnTo>
                  <a:lnTo>
                    <a:pt x="247" y="170"/>
                  </a:lnTo>
                  <a:lnTo>
                    <a:pt x="251" y="173"/>
                  </a:lnTo>
                  <a:lnTo>
                    <a:pt x="254" y="177"/>
                  </a:lnTo>
                  <a:lnTo>
                    <a:pt x="258" y="181"/>
                  </a:lnTo>
                  <a:lnTo>
                    <a:pt x="260" y="185"/>
                  </a:lnTo>
                  <a:lnTo>
                    <a:pt x="261" y="190"/>
                  </a:lnTo>
                  <a:lnTo>
                    <a:pt x="262" y="198"/>
                  </a:lnTo>
                  <a:lnTo>
                    <a:pt x="261" y="207"/>
                  </a:lnTo>
                  <a:lnTo>
                    <a:pt x="259" y="216"/>
                  </a:lnTo>
                  <a:lnTo>
                    <a:pt x="254" y="224"/>
                  </a:lnTo>
                  <a:lnTo>
                    <a:pt x="254" y="224"/>
                  </a:lnTo>
                  <a:close/>
                  <a:moveTo>
                    <a:pt x="85" y="153"/>
                  </a:moveTo>
                  <a:lnTo>
                    <a:pt x="77" y="152"/>
                  </a:lnTo>
                  <a:lnTo>
                    <a:pt x="71" y="151"/>
                  </a:lnTo>
                  <a:lnTo>
                    <a:pt x="64" y="147"/>
                  </a:lnTo>
                  <a:lnTo>
                    <a:pt x="58" y="142"/>
                  </a:lnTo>
                  <a:lnTo>
                    <a:pt x="53" y="137"/>
                  </a:lnTo>
                  <a:lnTo>
                    <a:pt x="51" y="130"/>
                  </a:lnTo>
                  <a:lnTo>
                    <a:pt x="49" y="124"/>
                  </a:lnTo>
                  <a:lnTo>
                    <a:pt x="50" y="115"/>
                  </a:lnTo>
                  <a:lnTo>
                    <a:pt x="51" y="108"/>
                  </a:lnTo>
                  <a:lnTo>
                    <a:pt x="54" y="99"/>
                  </a:lnTo>
                  <a:lnTo>
                    <a:pt x="60" y="90"/>
                  </a:lnTo>
                  <a:lnTo>
                    <a:pt x="66" y="82"/>
                  </a:lnTo>
                  <a:lnTo>
                    <a:pt x="80" y="96"/>
                  </a:lnTo>
                  <a:lnTo>
                    <a:pt x="93" y="111"/>
                  </a:lnTo>
                  <a:lnTo>
                    <a:pt x="107" y="125"/>
                  </a:lnTo>
                  <a:lnTo>
                    <a:pt x="121" y="141"/>
                  </a:lnTo>
                  <a:lnTo>
                    <a:pt x="111" y="145"/>
                  </a:lnTo>
                  <a:lnTo>
                    <a:pt x="102" y="150"/>
                  </a:lnTo>
                  <a:lnTo>
                    <a:pt x="93" y="152"/>
                  </a:lnTo>
                  <a:lnTo>
                    <a:pt x="85" y="153"/>
                  </a:lnTo>
                  <a:close/>
                  <a:moveTo>
                    <a:pt x="287" y="128"/>
                  </a:moveTo>
                  <a:lnTo>
                    <a:pt x="277" y="122"/>
                  </a:lnTo>
                  <a:lnTo>
                    <a:pt x="268" y="116"/>
                  </a:lnTo>
                  <a:lnTo>
                    <a:pt x="260" y="112"/>
                  </a:lnTo>
                  <a:lnTo>
                    <a:pt x="251" y="109"/>
                  </a:lnTo>
                  <a:lnTo>
                    <a:pt x="242" y="106"/>
                  </a:lnTo>
                  <a:lnTo>
                    <a:pt x="233" y="105"/>
                  </a:lnTo>
                  <a:lnTo>
                    <a:pt x="224" y="104"/>
                  </a:lnTo>
                  <a:lnTo>
                    <a:pt x="215" y="104"/>
                  </a:lnTo>
                  <a:lnTo>
                    <a:pt x="207" y="105"/>
                  </a:lnTo>
                  <a:lnTo>
                    <a:pt x="197" y="108"/>
                  </a:lnTo>
                  <a:lnTo>
                    <a:pt x="188" y="110"/>
                  </a:lnTo>
                  <a:lnTo>
                    <a:pt x="179" y="113"/>
                  </a:lnTo>
                  <a:lnTo>
                    <a:pt x="170" y="116"/>
                  </a:lnTo>
                  <a:lnTo>
                    <a:pt x="161" y="120"/>
                  </a:lnTo>
                  <a:lnTo>
                    <a:pt x="152" y="124"/>
                  </a:lnTo>
                  <a:lnTo>
                    <a:pt x="143" y="128"/>
                  </a:lnTo>
                  <a:lnTo>
                    <a:pt x="128" y="112"/>
                  </a:lnTo>
                  <a:lnTo>
                    <a:pt x="114" y="96"/>
                  </a:lnTo>
                  <a:lnTo>
                    <a:pt x="99" y="79"/>
                  </a:lnTo>
                  <a:lnTo>
                    <a:pt x="85" y="64"/>
                  </a:lnTo>
                  <a:lnTo>
                    <a:pt x="91" y="59"/>
                  </a:lnTo>
                  <a:lnTo>
                    <a:pt x="98" y="55"/>
                  </a:lnTo>
                  <a:lnTo>
                    <a:pt x="104" y="52"/>
                  </a:lnTo>
                  <a:lnTo>
                    <a:pt x="110" y="51"/>
                  </a:lnTo>
                  <a:lnTo>
                    <a:pt x="123" y="52"/>
                  </a:lnTo>
                  <a:lnTo>
                    <a:pt x="133" y="55"/>
                  </a:lnTo>
                  <a:lnTo>
                    <a:pt x="144" y="57"/>
                  </a:lnTo>
                  <a:lnTo>
                    <a:pt x="155" y="59"/>
                  </a:lnTo>
                  <a:lnTo>
                    <a:pt x="159" y="60"/>
                  </a:lnTo>
                  <a:lnTo>
                    <a:pt x="164" y="59"/>
                  </a:lnTo>
                  <a:lnTo>
                    <a:pt x="168" y="58"/>
                  </a:lnTo>
                  <a:lnTo>
                    <a:pt x="171" y="55"/>
                  </a:lnTo>
                  <a:lnTo>
                    <a:pt x="175" y="51"/>
                  </a:lnTo>
                  <a:lnTo>
                    <a:pt x="178" y="47"/>
                  </a:lnTo>
                  <a:lnTo>
                    <a:pt x="179" y="43"/>
                  </a:lnTo>
                  <a:lnTo>
                    <a:pt x="180" y="37"/>
                  </a:lnTo>
                  <a:lnTo>
                    <a:pt x="180" y="32"/>
                  </a:lnTo>
                  <a:lnTo>
                    <a:pt x="179" y="27"/>
                  </a:lnTo>
                  <a:lnTo>
                    <a:pt x="175" y="22"/>
                  </a:lnTo>
                  <a:lnTo>
                    <a:pt x="172" y="17"/>
                  </a:lnTo>
                  <a:lnTo>
                    <a:pt x="166" y="10"/>
                  </a:lnTo>
                  <a:lnTo>
                    <a:pt x="159" y="6"/>
                  </a:lnTo>
                  <a:lnTo>
                    <a:pt x="152" y="3"/>
                  </a:lnTo>
                  <a:lnTo>
                    <a:pt x="144" y="1"/>
                  </a:lnTo>
                  <a:lnTo>
                    <a:pt x="135" y="0"/>
                  </a:lnTo>
                  <a:lnTo>
                    <a:pt x="128" y="0"/>
                  </a:lnTo>
                  <a:lnTo>
                    <a:pt x="119" y="0"/>
                  </a:lnTo>
                  <a:lnTo>
                    <a:pt x="111" y="2"/>
                  </a:lnTo>
                  <a:lnTo>
                    <a:pt x="102" y="4"/>
                  </a:lnTo>
                  <a:lnTo>
                    <a:pt x="94" y="7"/>
                  </a:lnTo>
                  <a:lnTo>
                    <a:pt x="86" y="10"/>
                  </a:lnTo>
                  <a:lnTo>
                    <a:pt x="78" y="15"/>
                  </a:lnTo>
                  <a:lnTo>
                    <a:pt x="64" y="23"/>
                  </a:lnTo>
                  <a:lnTo>
                    <a:pt x="53" y="33"/>
                  </a:lnTo>
                  <a:lnTo>
                    <a:pt x="50" y="30"/>
                  </a:lnTo>
                  <a:lnTo>
                    <a:pt x="47" y="27"/>
                  </a:lnTo>
                  <a:lnTo>
                    <a:pt x="43" y="23"/>
                  </a:lnTo>
                  <a:lnTo>
                    <a:pt x="37" y="22"/>
                  </a:lnTo>
                  <a:lnTo>
                    <a:pt x="34" y="23"/>
                  </a:lnTo>
                  <a:lnTo>
                    <a:pt x="32" y="23"/>
                  </a:lnTo>
                  <a:lnTo>
                    <a:pt x="29" y="25"/>
                  </a:lnTo>
                  <a:lnTo>
                    <a:pt x="26" y="28"/>
                  </a:lnTo>
                  <a:lnTo>
                    <a:pt x="25" y="30"/>
                  </a:lnTo>
                  <a:lnTo>
                    <a:pt x="24" y="32"/>
                  </a:lnTo>
                  <a:lnTo>
                    <a:pt x="23" y="35"/>
                  </a:lnTo>
                  <a:lnTo>
                    <a:pt x="23" y="37"/>
                  </a:lnTo>
                  <a:lnTo>
                    <a:pt x="25" y="43"/>
                  </a:lnTo>
                  <a:lnTo>
                    <a:pt x="29" y="47"/>
                  </a:lnTo>
                  <a:lnTo>
                    <a:pt x="32" y="49"/>
                  </a:lnTo>
                  <a:lnTo>
                    <a:pt x="35" y="52"/>
                  </a:lnTo>
                  <a:lnTo>
                    <a:pt x="29" y="61"/>
                  </a:lnTo>
                  <a:lnTo>
                    <a:pt x="22" y="70"/>
                  </a:lnTo>
                  <a:lnTo>
                    <a:pt x="17" y="79"/>
                  </a:lnTo>
                  <a:lnTo>
                    <a:pt x="12" y="89"/>
                  </a:lnTo>
                  <a:lnTo>
                    <a:pt x="8" y="99"/>
                  </a:lnTo>
                  <a:lnTo>
                    <a:pt x="5" y="109"/>
                  </a:lnTo>
                  <a:lnTo>
                    <a:pt x="3" y="118"/>
                  </a:lnTo>
                  <a:lnTo>
                    <a:pt x="2" y="127"/>
                  </a:lnTo>
                  <a:lnTo>
                    <a:pt x="0" y="137"/>
                  </a:lnTo>
                  <a:lnTo>
                    <a:pt x="2" y="145"/>
                  </a:lnTo>
                  <a:lnTo>
                    <a:pt x="3" y="154"/>
                  </a:lnTo>
                  <a:lnTo>
                    <a:pt x="5" y="163"/>
                  </a:lnTo>
                  <a:lnTo>
                    <a:pt x="9" y="170"/>
                  </a:lnTo>
                  <a:lnTo>
                    <a:pt x="13" y="177"/>
                  </a:lnTo>
                  <a:lnTo>
                    <a:pt x="20" y="184"/>
                  </a:lnTo>
                  <a:lnTo>
                    <a:pt x="26" y="191"/>
                  </a:lnTo>
                  <a:lnTo>
                    <a:pt x="33" y="195"/>
                  </a:lnTo>
                  <a:lnTo>
                    <a:pt x="39" y="199"/>
                  </a:lnTo>
                  <a:lnTo>
                    <a:pt x="47" y="203"/>
                  </a:lnTo>
                  <a:lnTo>
                    <a:pt x="54" y="206"/>
                  </a:lnTo>
                  <a:lnTo>
                    <a:pt x="62" y="208"/>
                  </a:lnTo>
                  <a:lnTo>
                    <a:pt x="70" y="209"/>
                  </a:lnTo>
                  <a:lnTo>
                    <a:pt x="78" y="209"/>
                  </a:lnTo>
                  <a:lnTo>
                    <a:pt x="87" y="209"/>
                  </a:lnTo>
                  <a:lnTo>
                    <a:pt x="104" y="207"/>
                  </a:lnTo>
                  <a:lnTo>
                    <a:pt x="123" y="203"/>
                  </a:lnTo>
                  <a:lnTo>
                    <a:pt x="142" y="196"/>
                  </a:lnTo>
                  <a:lnTo>
                    <a:pt x="161" y="186"/>
                  </a:lnTo>
                  <a:lnTo>
                    <a:pt x="178" y="205"/>
                  </a:lnTo>
                  <a:lnTo>
                    <a:pt x="193" y="223"/>
                  </a:lnTo>
                  <a:lnTo>
                    <a:pt x="209" y="241"/>
                  </a:lnTo>
                  <a:lnTo>
                    <a:pt x="225" y="259"/>
                  </a:lnTo>
                  <a:lnTo>
                    <a:pt x="219" y="263"/>
                  </a:lnTo>
                  <a:lnTo>
                    <a:pt x="212" y="267"/>
                  </a:lnTo>
                  <a:lnTo>
                    <a:pt x="207" y="270"/>
                  </a:lnTo>
                  <a:lnTo>
                    <a:pt x="201" y="272"/>
                  </a:lnTo>
                  <a:lnTo>
                    <a:pt x="196" y="273"/>
                  </a:lnTo>
                  <a:lnTo>
                    <a:pt x="192" y="273"/>
                  </a:lnTo>
                  <a:lnTo>
                    <a:pt x="187" y="273"/>
                  </a:lnTo>
                  <a:lnTo>
                    <a:pt x="183" y="272"/>
                  </a:lnTo>
                  <a:lnTo>
                    <a:pt x="174" y="268"/>
                  </a:lnTo>
                  <a:lnTo>
                    <a:pt x="167" y="264"/>
                  </a:lnTo>
                  <a:lnTo>
                    <a:pt x="160" y="259"/>
                  </a:lnTo>
                  <a:lnTo>
                    <a:pt x="153" y="255"/>
                  </a:lnTo>
                  <a:lnTo>
                    <a:pt x="145" y="252"/>
                  </a:lnTo>
                  <a:lnTo>
                    <a:pt x="139" y="251"/>
                  </a:lnTo>
                  <a:lnTo>
                    <a:pt x="134" y="252"/>
                  </a:lnTo>
                  <a:lnTo>
                    <a:pt x="131" y="253"/>
                  </a:lnTo>
                  <a:lnTo>
                    <a:pt x="127" y="255"/>
                  </a:lnTo>
                  <a:lnTo>
                    <a:pt x="123" y="259"/>
                  </a:lnTo>
                  <a:lnTo>
                    <a:pt x="118" y="263"/>
                  </a:lnTo>
                  <a:lnTo>
                    <a:pt x="116" y="267"/>
                  </a:lnTo>
                  <a:lnTo>
                    <a:pt x="114" y="272"/>
                  </a:lnTo>
                  <a:lnTo>
                    <a:pt x="114" y="277"/>
                  </a:lnTo>
                  <a:lnTo>
                    <a:pt x="114" y="281"/>
                  </a:lnTo>
                  <a:lnTo>
                    <a:pt x="116" y="287"/>
                  </a:lnTo>
                  <a:lnTo>
                    <a:pt x="119" y="292"/>
                  </a:lnTo>
                  <a:lnTo>
                    <a:pt x="123" y="298"/>
                  </a:lnTo>
                  <a:lnTo>
                    <a:pt x="128" y="302"/>
                  </a:lnTo>
                  <a:lnTo>
                    <a:pt x="133" y="306"/>
                  </a:lnTo>
                  <a:lnTo>
                    <a:pt x="140" y="311"/>
                  </a:lnTo>
                  <a:lnTo>
                    <a:pt x="146" y="315"/>
                  </a:lnTo>
                  <a:lnTo>
                    <a:pt x="154" y="317"/>
                  </a:lnTo>
                  <a:lnTo>
                    <a:pt x="161" y="320"/>
                  </a:lnTo>
                  <a:lnTo>
                    <a:pt x="170" y="321"/>
                  </a:lnTo>
                  <a:lnTo>
                    <a:pt x="179" y="322"/>
                  </a:lnTo>
                  <a:lnTo>
                    <a:pt x="188" y="322"/>
                  </a:lnTo>
                  <a:lnTo>
                    <a:pt x="197" y="321"/>
                  </a:lnTo>
                  <a:lnTo>
                    <a:pt x="207" y="320"/>
                  </a:lnTo>
                  <a:lnTo>
                    <a:pt x="216" y="317"/>
                  </a:lnTo>
                  <a:lnTo>
                    <a:pt x="226" y="313"/>
                  </a:lnTo>
                  <a:lnTo>
                    <a:pt x="237" y="306"/>
                  </a:lnTo>
                  <a:lnTo>
                    <a:pt x="247" y="299"/>
                  </a:lnTo>
                  <a:lnTo>
                    <a:pt x="256" y="290"/>
                  </a:lnTo>
                  <a:lnTo>
                    <a:pt x="266" y="299"/>
                  </a:lnTo>
                  <a:lnTo>
                    <a:pt x="275" y="307"/>
                  </a:lnTo>
                  <a:lnTo>
                    <a:pt x="280" y="311"/>
                  </a:lnTo>
                  <a:lnTo>
                    <a:pt x="286" y="311"/>
                  </a:lnTo>
                  <a:lnTo>
                    <a:pt x="288" y="311"/>
                  </a:lnTo>
                  <a:lnTo>
                    <a:pt x="290" y="309"/>
                  </a:lnTo>
                  <a:lnTo>
                    <a:pt x="293" y="307"/>
                  </a:lnTo>
                  <a:lnTo>
                    <a:pt x="294" y="305"/>
                  </a:lnTo>
                  <a:lnTo>
                    <a:pt x="296" y="303"/>
                  </a:lnTo>
                  <a:lnTo>
                    <a:pt x="297" y="301"/>
                  </a:lnTo>
                  <a:lnTo>
                    <a:pt x="299" y="298"/>
                  </a:lnTo>
                  <a:lnTo>
                    <a:pt x="299" y="295"/>
                  </a:lnTo>
                  <a:lnTo>
                    <a:pt x="296" y="290"/>
                  </a:lnTo>
                  <a:lnTo>
                    <a:pt x="293" y="287"/>
                  </a:lnTo>
                  <a:lnTo>
                    <a:pt x="285" y="278"/>
                  </a:lnTo>
                  <a:lnTo>
                    <a:pt x="275" y="271"/>
                  </a:lnTo>
                  <a:lnTo>
                    <a:pt x="282" y="260"/>
                  </a:lnTo>
                  <a:lnTo>
                    <a:pt x="289" y="250"/>
                  </a:lnTo>
                  <a:lnTo>
                    <a:pt x="295" y="239"/>
                  </a:lnTo>
                  <a:lnTo>
                    <a:pt x="301" y="230"/>
                  </a:lnTo>
                  <a:lnTo>
                    <a:pt x="305" y="219"/>
                  </a:lnTo>
                  <a:lnTo>
                    <a:pt x="308" y="209"/>
                  </a:lnTo>
                  <a:lnTo>
                    <a:pt x="310" y="199"/>
                  </a:lnTo>
                  <a:lnTo>
                    <a:pt x="312" y="190"/>
                  </a:lnTo>
                  <a:lnTo>
                    <a:pt x="313" y="181"/>
                  </a:lnTo>
                  <a:lnTo>
                    <a:pt x="312" y="172"/>
                  </a:lnTo>
                  <a:lnTo>
                    <a:pt x="310" y="164"/>
                  </a:lnTo>
                  <a:lnTo>
                    <a:pt x="307" y="156"/>
                  </a:lnTo>
                  <a:lnTo>
                    <a:pt x="304" y="149"/>
                  </a:lnTo>
                  <a:lnTo>
                    <a:pt x="300" y="141"/>
                  </a:lnTo>
                  <a:lnTo>
                    <a:pt x="293" y="135"/>
                  </a:lnTo>
                  <a:lnTo>
                    <a:pt x="28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5"/>
            <p:cNvSpPr>
              <a:spLocks/>
            </p:cNvSpPr>
            <p:nvPr/>
          </p:nvSpPr>
          <p:spPr bwMode="auto">
            <a:xfrm>
              <a:off x="8238331" y="3048397"/>
              <a:ext cx="69850" cy="71438"/>
            </a:xfrm>
            <a:custGeom>
              <a:avLst/>
              <a:gdLst>
                <a:gd name="T0" fmla="*/ 145 w 174"/>
                <a:gd name="T1" fmla="*/ 4 h 183"/>
                <a:gd name="T2" fmla="*/ 145 w 174"/>
                <a:gd name="T3" fmla="*/ 4 h 183"/>
                <a:gd name="T4" fmla="*/ 129 w 174"/>
                <a:gd name="T5" fmla="*/ 17 h 183"/>
                <a:gd name="T6" fmla="*/ 111 w 174"/>
                <a:gd name="T7" fmla="*/ 31 h 183"/>
                <a:gd name="T8" fmla="*/ 95 w 174"/>
                <a:gd name="T9" fmla="*/ 46 h 183"/>
                <a:gd name="T10" fmla="*/ 80 w 174"/>
                <a:gd name="T11" fmla="*/ 61 h 183"/>
                <a:gd name="T12" fmla="*/ 66 w 174"/>
                <a:gd name="T13" fmla="*/ 75 h 183"/>
                <a:gd name="T14" fmla="*/ 52 w 174"/>
                <a:gd name="T15" fmla="*/ 90 h 183"/>
                <a:gd name="T16" fmla="*/ 39 w 174"/>
                <a:gd name="T17" fmla="*/ 106 h 183"/>
                <a:gd name="T18" fmla="*/ 27 w 174"/>
                <a:gd name="T19" fmla="*/ 121 h 183"/>
                <a:gd name="T20" fmla="*/ 3 w 174"/>
                <a:gd name="T21" fmla="*/ 155 h 183"/>
                <a:gd name="T22" fmla="*/ 3 w 174"/>
                <a:gd name="T23" fmla="*/ 155 h 183"/>
                <a:gd name="T24" fmla="*/ 0 w 174"/>
                <a:gd name="T25" fmla="*/ 161 h 183"/>
                <a:gd name="T26" fmla="*/ 0 w 174"/>
                <a:gd name="T27" fmla="*/ 166 h 183"/>
                <a:gd name="T28" fmla="*/ 2 w 174"/>
                <a:gd name="T29" fmla="*/ 173 h 183"/>
                <a:gd name="T30" fmla="*/ 5 w 174"/>
                <a:gd name="T31" fmla="*/ 177 h 183"/>
                <a:gd name="T32" fmla="*/ 8 w 174"/>
                <a:gd name="T33" fmla="*/ 179 h 183"/>
                <a:gd name="T34" fmla="*/ 11 w 174"/>
                <a:gd name="T35" fmla="*/ 182 h 183"/>
                <a:gd name="T36" fmla="*/ 14 w 174"/>
                <a:gd name="T37" fmla="*/ 183 h 183"/>
                <a:gd name="T38" fmla="*/ 18 w 174"/>
                <a:gd name="T39" fmla="*/ 183 h 183"/>
                <a:gd name="T40" fmla="*/ 22 w 174"/>
                <a:gd name="T41" fmla="*/ 183 h 183"/>
                <a:gd name="T42" fmla="*/ 25 w 174"/>
                <a:gd name="T43" fmla="*/ 182 h 183"/>
                <a:gd name="T44" fmla="*/ 28 w 174"/>
                <a:gd name="T45" fmla="*/ 179 h 183"/>
                <a:gd name="T46" fmla="*/ 30 w 174"/>
                <a:gd name="T47" fmla="*/ 177 h 183"/>
                <a:gd name="T48" fmla="*/ 32 w 174"/>
                <a:gd name="T49" fmla="*/ 176 h 183"/>
                <a:gd name="T50" fmla="*/ 33 w 174"/>
                <a:gd name="T51" fmla="*/ 174 h 183"/>
                <a:gd name="T52" fmla="*/ 56 w 174"/>
                <a:gd name="T53" fmla="*/ 143 h 183"/>
                <a:gd name="T54" fmla="*/ 68 w 174"/>
                <a:gd name="T55" fmla="*/ 128 h 183"/>
                <a:gd name="T56" fmla="*/ 80 w 174"/>
                <a:gd name="T57" fmla="*/ 114 h 183"/>
                <a:gd name="T58" fmla="*/ 92 w 174"/>
                <a:gd name="T59" fmla="*/ 100 h 183"/>
                <a:gd name="T60" fmla="*/ 106 w 174"/>
                <a:gd name="T61" fmla="*/ 85 h 183"/>
                <a:gd name="T62" fmla="*/ 120 w 174"/>
                <a:gd name="T63" fmla="*/ 71 h 183"/>
                <a:gd name="T64" fmla="*/ 135 w 174"/>
                <a:gd name="T65" fmla="*/ 58 h 183"/>
                <a:gd name="T66" fmla="*/ 151 w 174"/>
                <a:gd name="T67" fmla="*/ 46 h 183"/>
                <a:gd name="T68" fmla="*/ 167 w 174"/>
                <a:gd name="T69" fmla="*/ 33 h 183"/>
                <a:gd name="T70" fmla="*/ 167 w 174"/>
                <a:gd name="T71" fmla="*/ 33 h 183"/>
                <a:gd name="T72" fmla="*/ 168 w 174"/>
                <a:gd name="T73" fmla="*/ 31 h 183"/>
                <a:gd name="T74" fmla="*/ 168 w 174"/>
                <a:gd name="T75" fmla="*/ 31 h 183"/>
                <a:gd name="T76" fmla="*/ 172 w 174"/>
                <a:gd name="T77" fmla="*/ 28 h 183"/>
                <a:gd name="T78" fmla="*/ 173 w 174"/>
                <a:gd name="T79" fmla="*/ 25 h 183"/>
                <a:gd name="T80" fmla="*/ 174 w 174"/>
                <a:gd name="T81" fmla="*/ 22 h 183"/>
                <a:gd name="T82" fmla="*/ 174 w 174"/>
                <a:gd name="T83" fmla="*/ 19 h 183"/>
                <a:gd name="T84" fmla="*/ 174 w 174"/>
                <a:gd name="T85" fmla="*/ 15 h 183"/>
                <a:gd name="T86" fmla="*/ 173 w 174"/>
                <a:gd name="T87" fmla="*/ 11 h 183"/>
                <a:gd name="T88" fmla="*/ 172 w 174"/>
                <a:gd name="T89" fmla="*/ 9 h 183"/>
                <a:gd name="T90" fmla="*/ 168 w 174"/>
                <a:gd name="T91" fmla="*/ 6 h 183"/>
                <a:gd name="T92" fmla="*/ 166 w 174"/>
                <a:gd name="T93" fmla="*/ 3 h 183"/>
                <a:gd name="T94" fmla="*/ 163 w 174"/>
                <a:gd name="T95" fmla="*/ 1 h 183"/>
                <a:gd name="T96" fmla="*/ 160 w 174"/>
                <a:gd name="T97" fmla="*/ 0 h 183"/>
                <a:gd name="T98" fmla="*/ 157 w 174"/>
                <a:gd name="T99" fmla="*/ 0 h 183"/>
                <a:gd name="T100" fmla="*/ 153 w 174"/>
                <a:gd name="T101" fmla="*/ 0 h 183"/>
                <a:gd name="T102" fmla="*/ 150 w 174"/>
                <a:gd name="T103" fmla="*/ 1 h 183"/>
                <a:gd name="T104" fmla="*/ 148 w 174"/>
                <a:gd name="T105" fmla="*/ 2 h 183"/>
                <a:gd name="T106" fmla="*/ 145 w 174"/>
                <a:gd name="T107" fmla="*/ 4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4" h="183">
                  <a:moveTo>
                    <a:pt x="145" y="4"/>
                  </a:moveTo>
                  <a:lnTo>
                    <a:pt x="145" y="4"/>
                  </a:lnTo>
                  <a:lnTo>
                    <a:pt x="129" y="17"/>
                  </a:lnTo>
                  <a:lnTo>
                    <a:pt x="111" y="31"/>
                  </a:lnTo>
                  <a:lnTo>
                    <a:pt x="95" y="46"/>
                  </a:lnTo>
                  <a:lnTo>
                    <a:pt x="80" y="61"/>
                  </a:lnTo>
                  <a:lnTo>
                    <a:pt x="66" y="75"/>
                  </a:lnTo>
                  <a:lnTo>
                    <a:pt x="52" y="90"/>
                  </a:lnTo>
                  <a:lnTo>
                    <a:pt x="39" y="106"/>
                  </a:lnTo>
                  <a:lnTo>
                    <a:pt x="27" y="121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0" y="161"/>
                  </a:lnTo>
                  <a:lnTo>
                    <a:pt x="0" y="166"/>
                  </a:lnTo>
                  <a:lnTo>
                    <a:pt x="2" y="173"/>
                  </a:lnTo>
                  <a:lnTo>
                    <a:pt x="5" y="177"/>
                  </a:lnTo>
                  <a:lnTo>
                    <a:pt x="8" y="179"/>
                  </a:lnTo>
                  <a:lnTo>
                    <a:pt x="11" y="182"/>
                  </a:lnTo>
                  <a:lnTo>
                    <a:pt x="14" y="183"/>
                  </a:lnTo>
                  <a:lnTo>
                    <a:pt x="18" y="183"/>
                  </a:lnTo>
                  <a:lnTo>
                    <a:pt x="22" y="183"/>
                  </a:lnTo>
                  <a:lnTo>
                    <a:pt x="25" y="182"/>
                  </a:lnTo>
                  <a:lnTo>
                    <a:pt x="28" y="179"/>
                  </a:lnTo>
                  <a:lnTo>
                    <a:pt x="30" y="177"/>
                  </a:lnTo>
                  <a:lnTo>
                    <a:pt x="32" y="176"/>
                  </a:lnTo>
                  <a:lnTo>
                    <a:pt x="33" y="174"/>
                  </a:lnTo>
                  <a:lnTo>
                    <a:pt x="56" y="143"/>
                  </a:lnTo>
                  <a:lnTo>
                    <a:pt x="68" y="128"/>
                  </a:lnTo>
                  <a:lnTo>
                    <a:pt x="80" y="114"/>
                  </a:lnTo>
                  <a:lnTo>
                    <a:pt x="92" y="100"/>
                  </a:lnTo>
                  <a:lnTo>
                    <a:pt x="106" y="85"/>
                  </a:lnTo>
                  <a:lnTo>
                    <a:pt x="120" y="71"/>
                  </a:lnTo>
                  <a:lnTo>
                    <a:pt x="135" y="58"/>
                  </a:lnTo>
                  <a:lnTo>
                    <a:pt x="151" y="46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68" y="31"/>
                  </a:lnTo>
                  <a:lnTo>
                    <a:pt x="168" y="31"/>
                  </a:lnTo>
                  <a:lnTo>
                    <a:pt x="172" y="28"/>
                  </a:lnTo>
                  <a:lnTo>
                    <a:pt x="173" y="25"/>
                  </a:lnTo>
                  <a:lnTo>
                    <a:pt x="174" y="22"/>
                  </a:lnTo>
                  <a:lnTo>
                    <a:pt x="174" y="19"/>
                  </a:lnTo>
                  <a:lnTo>
                    <a:pt x="174" y="15"/>
                  </a:lnTo>
                  <a:lnTo>
                    <a:pt x="173" y="11"/>
                  </a:lnTo>
                  <a:lnTo>
                    <a:pt x="172" y="9"/>
                  </a:lnTo>
                  <a:lnTo>
                    <a:pt x="168" y="6"/>
                  </a:lnTo>
                  <a:lnTo>
                    <a:pt x="166" y="3"/>
                  </a:lnTo>
                  <a:lnTo>
                    <a:pt x="163" y="1"/>
                  </a:lnTo>
                  <a:lnTo>
                    <a:pt x="160" y="0"/>
                  </a:lnTo>
                  <a:lnTo>
                    <a:pt x="157" y="0"/>
                  </a:lnTo>
                  <a:lnTo>
                    <a:pt x="153" y="0"/>
                  </a:lnTo>
                  <a:lnTo>
                    <a:pt x="150" y="1"/>
                  </a:lnTo>
                  <a:lnTo>
                    <a:pt x="148" y="2"/>
                  </a:lnTo>
                  <a:lnTo>
                    <a:pt x="14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6"/>
            <p:cNvSpPr>
              <a:spLocks/>
            </p:cNvSpPr>
            <p:nvPr/>
          </p:nvSpPr>
          <p:spPr bwMode="auto">
            <a:xfrm>
              <a:off x="8320881" y="2803922"/>
              <a:ext cx="69850" cy="73025"/>
            </a:xfrm>
            <a:custGeom>
              <a:avLst/>
              <a:gdLst>
                <a:gd name="T0" fmla="*/ 70 w 177"/>
                <a:gd name="T1" fmla="*/ 99 h 184"/>
                <a:gd name="T2" fmla="*/ 56 w 177"/>
                <a:gd name="T3" fmla="*/ 112 h 184"/>
                <a:gd name="T4" fmla="*/ 41 w 177"/>
                <a:gd name="T5" fmla="*/ 126 h 184"/>
                <a:gd name="T6" fmla="*/ 26 w 177"/>
                <a:gd name="T7" fmla="*/ 138 h 184"/>
                <a:gd name="T8" fmla="*/ 10 w 177"/>
                <a:gd name="T9" fmla="*/ 151 h 184"/>
                <a:gd name="T10" fmla="*/ 8 w 177"/>
                <a:gd name="T11" fmla="*/ 152 h 184"/>
                <a:gd name="T12" fmla="*/ 6 w 177"/>
                <a:gd name="T13" fmla="*/ 154 h 184"/>
                <a:gd name="T14" fmla="*/ 4 w 177"/>
                <a:gd name="T15" fmla="*/ 156 h 184"/>
                <a:gd name="T16" fmla="*/ 2 w 177"/>
                <a:gd name="T17" fmla="*/ 159 h 184"/>
                <a:gd name="T18" fmla="*/ 1 w 177"/>
                <a:gd name="T19" fmla="*/ 163 h 184"/>
                <a:gd name="T20" fmla="*/ 0 w 177"/>
                <a:gd name="T21" fmla="*/ 167 h 184"/>
                <a:gd name="T22" fmla="*/ 1 w 177"/>
                <a:gd name="T23" fmla="*/ 170 h 184"/>
                <a:gd name="T24" fmla="*/ 2 w 177"/>
                <a:gd name="T25" fmla="*/ 173 h 184"/>
                <a:gd name="T26" fmla="*/ 4 w 177"/>
                <a:gd name="T27" fmla="*/ 177 h 184"/>
                <a:gd name="T28" fmla="*/ 6 w 177"/>
                <a:gd name="T29" fmla="*/ 179 h 184"/>
                <a:gd name="T30" fmla="*/ 9 w 177"/>
                <a:gd name="T31" fmla="*/ 182 h 184"/>
                <a:gd name="T32" fmla="*/ 12 w 177"/>
                <a:gd name="T33" fmla="*/ 183 h 184"/>
                <a:gd name="T34" fmla="*/ 15 w 177"/>
                <a:gd name="T35" fmla="*/ 184 h 184"/>
                <a:gd name="T36" fmla="*/ 19 w 177"/>
                <a:gd name="T37" fmla="*/ 184 h 184"/>
                <a:gd name="T38" fmla="*/ 22 w 177"/>
                <a:gd name="T39" fmla="*/ 184 h 184"/>
                <a:gd name="T40" fmla="*/ 25 w 177"/>
                <a:gd name="T41" fmla="*/ 183 h 184"/>
                <a:gd name="T42" fmla="*/ 28 w 177"/>
                <a:gd name="T43" fmla="*/ 182 h 184"/>
                <a:gd name="T44" fmla="*/ 32 w 177"/>
                <a:gd name="T45" fmla="*/ 180 h 184"/>
                <a:gd name="T46" fmla="*/ 32 w 177"/>
                <a:gd name="T47" fmla="*/ 180 h 184"/>
                <a:gd name="T48" fmla="*/ 48 w 177"/>
                <a:gd name="T49" fmla="*/ 167 h 184"/>
                <a:gd name="T50" fmla="*/ 64 w 177"/>
                <a:gd name="T51" fmla="*/ 153 h 184"/>
                <a:gd name="T52" fmla="*/ 80 w 177"/>
                <a:gd name="T53" fmla="*/ 139 h 184"/>
                <a:gd name="T54" fmla="*/ 96 w 177"/>
                <a:gd name="T55" fmla="*/ 124 h 184"/>
                <a:gd name="T56" fmla="*/ 110 w 177"/>
                <a:gd name="T57" fmla="*/ 109 h 184"/>
                <a:gd name="T58" fmla="*/ 123 w 177"/>
                <a:gd name="T59" fmla="*/ 94 h 184"/>
                <a:gd name="T60" fmla="*/ 136 w 177"/>
                <a:gd name="T61" fmla="*/ 78 h 184"/>
                <a:gd name="T62" fmla="*/ 148 w 177"/>
                <a:gd name="T63" fmla="*/ 63 h 184"/>
                <a:gd name="T64" fmla="*/ 173 w 177"/>
                <a:gd name="T65" fmla="*/ 29 h 184"/>
                <a:gd name="T66" fmla="*/ 173 w 177"/>
                <a:gd name="T67" fmla="*/ 29 h 184"/>
                <a:gd name="T68" fmla="*/ 175 w 177"/>
                <a:gd name="T69" fmla="*/ 27 h 184"/>
                <a:gd name="T70" fmla="*/ 176 w 177"/>
                <a:gd name="T71" fmla="*/ 23 h 184"/>
                <a:gd name="T72" fmla="*/ 177 w 177"/>
                <a:gd name="T73" fmla="*/ 20 h 184"/>
                <a:gd name="T74" fmla="*/ 177 w 177"/>
                <a:gd name="T75" fmla="*/ 17 h 184"/>
                <a:gd name="T76" fmla="*/ 177 w 177"/>
                <a:gd name="T77" fmla="*/ 14 h 184"/>
                <a:gd name="T78" fmla="*/ 176 w 177"/>
                <a:gd name="T79" fmla="*/ 10 h 184"/>
                <a:gd name="T80" fmla="*/ 174 w 177"/>
                <a:gd name="T81" fmla="*/ 7 h 184"/>
                <a:gd name="T82" fmla="*/ 172 w 177"/>
                <a:gd name="T83" fmla="*/ 5 h 184"/>
                <a:gd name="T84" fmla="*/ 170 w 177"/>
                <a:gd name="T85" fmla="*/ 2 h 184"/>
                <a:gd name="T86" fmla="*/ 167 w 177"/>
                <a:gd name="T87" fmla="*/ 1 h 184"/>
                <a:gd name="T88" fmla="*/ 163 w 177"/>
                <a:gd name="T89" fmla="*/ 0 h 184"/>
                <a:gd name="T90" fmla="*/ 159 w 177"/>
                <a:gd name="T91" fmla="*/ 0 h 184"/>
                <a:gd name="T92" fmla="*/ 156 w 177"/>
                <a:gd name="T93" fmla="*/ 0 h 184"/>
                <a:gd name="T94" fmla="*/ 153 w 177"/>
                <a:gd name="T95" fmla="*/ 1 h 184"/>
                <a:gd name="T96" fmla="*/ 149 w 177"/>
                <a:gd name="T97" fmla="*/ 2 h 184"/>
                <a:gd name="T98" fmla="*/ 146 w 177"/>
                <a:gd name="T99" fmla="*/ 5 h 184"/>
                <a:gd name="T100" fmla="*/ 145 w 177"/>
                <a:gd name="T101" fmla="*/ 7 h 184"/>
                <a:gd name="T102" fmla="*/ 144 w 177"/>
                <a:gd name="T103" fmla="*/ 9 h 184"/>
                <a:gd name="T104" fmla="*/ 119 w 177"/>
                <a:gd name="T105" fmla="*/ 42 h 184"/>
                <a:gd name="T106" fmla="*/ 108 w 177"/>
                <a:gd name="T107" fmla="*/ 56 h 184"/>
                <a:gd name="T108" fmla="*/ 96 w 177"/>
                <a:gd name="T109" fmla="*/ 71 h 184"/>
                <a:gd name="T110" fmla="*/ 83 w 177"/>
                <a:gd name="T111" fmla="*/ 85 h 184"/>
                <a:gd name="T112" fmla="*/ 70 w 177"/>
                <a:gd name="T113" fmla="*/ 9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7" h="184">
                  <a:moveTo>
                    <a:pt x="70" y="99"/>
                  </a:moveTo>
                  <a:lnTo>
                    <a:pt x="56" y="112"/>
                  </a:lnTo>
                  <a:lnTo>
                    <a:pt x="41" y="126"/>
                  </a:lnTo>
                  <a:lnTo>
                    <a:pt x="26" y="138"/>
                  </a:lnTo>
                  <a:lnTo>
                    <a:pt x="10" y="151"/>
                  </a:lnTo>
                  <a:lnTo>
                    <a:pt x="8" y="152"/>
                  </a:lnTo>
                  <a:lnTo>
                    <a:pt x="6" y="154"/>
                  </a:lnTo>
                  <a:lnTo>
                    <a:pt x="4" y="156"/>
                  </a:lnTo>
                  <a:lnTo>
                    <a:pt x="2" y="159"/>
                  </a:lnTo>
                  <a:lnTo>
                    <a:pt x="1" y="163"/>
                  </a:lnTo>
                  <a:lnTo>
                    <a:pt x="0" y="167"/>
                  </a:lnTo>
                  <a:lnTo>
                    <a:pt x="1" y="170"/>
                  </a:lnTo>
                  <a:lnTo>
                    <a:pt x="2" y="173"/>
                  </a:lnTo>
                  <a:lnTo>
                    <a:pt x="4" y="177"/>
                  </a:lnTo>
                  <a:lnTo>
                    <a:pt x="6" y="179"/>
                  </a:lnTo>
                  <a:lnTo>
                    <a:pt x="9" y="182"/>
                  </a:lnTo>
                  <a:lnTo>
                    <a:pt x="12" y="183"/>
                  </a:lnTo>
                  <a:lnTo>
                    <a:pt x="15" y="184"/>
                  </a:lnTo>
                  <a:lnTo>
                    <a:pt x="19" y="184"/>
                  </a:lnTo>
                  <a:lnTo>
                    <a:pt x="22" y="184"/>
                  </a:lnTo>
                  <a:lnTo>
                    <a:pt x="25" y="183"/>
                  </a:lnTo>
                  <a:lnTo>
                    <a:pt x="28" y="182"/>
                  </a:lnTo>
                  <a:lnTo>
                    <a:pt x="32" y="180"/>
                  </a:lnTo>
                  <a:lnTo>
                    <a:pt x="32" y="180"/>
                  </a:lnTo>
                  <a:lnTo>
                    <a:pt x="48" y="167"/>
                  </a:lnTo>
                  <a:lnTo>
                    <a:pt x="64" y="153"/>
                  </a:lnTo>
                  <a:lnTo>
                    <a:pt x="80" y="139"/>
                  </a:lnTo>
                  <a:lnTo>
                    <a:pt x="96" y="124"/>
                  </a:lnTo>
                  <a:lnTo>
                    <a:pt x="110" y="109"/>
                  </a:lnTo>
                  <a:lnTo>
                    <a:pt x="123" y="94"/>
                  </a:lnTo>
                  <a:lnTo>
                    <a:pt x="136" y="78"/>
                  </a:lnTo>
                  <a:lnTo>
                    <a:pt x="148" y="63"/>
                  </a:lnTo>
                  <a:lnTo>
                    <a:pt x="173" y="29"/>
                  </a:lnTo>
                  <a:lnTo>
                    <a:pt x="173" y="29"/>
                  </a:lnTo>
                  <a:lnTo>
                    <a:pt x="175" y="27"/>
                  </a:lnTo>
                  <a:lnTo>
                    <a:pt x="176" y="23"/>
                  </a:lnTo>
                  <a:lnTo>
                    <a:pt x="177" y="20"/>
                  </a:lnTo>
                  <a:lnTo>
                    <a:pt x="177" y="17"/>
                  </a:lnTo>
                  <a:lnTo>
                    <a:pt x="177" y="14"/>
                  </a:lnTo>
                  <a:lnTo>
                    <a:pt x="176" y="10"/>
                  </a:lnTo>
                  <a:lnTo>
                    <a:pt x="174" y="7"/>
                  </a:lnTo>
                  <a:lnTo>
                    <a:pt x="172" y="5"/>
                  </a:lnTo>
                  <a:lnTo>
                    <a:pt x="170" y="2"/>
                  </a:lnTo>
                  <a:lnTo>
                    <a:pt x="167" y="1"/>
                  </a:lnTo>
                  <a:lnTo>
                    <a:pt x="163" y="0"/>
                  </a:lnTo>
                  <a:lnTo>
                    <a:pt x="159" y="0"/>
                  </a:lnTo>
                  <a:lnTo>
                    <a:pt x="156" y="0"/>
                  </a:lnTo>
                  <a:lnTo>
                    <a:pt x="153" y="1"/>
                  </a:lnTo>
                  <a:lnTo>
                    <a:pt x="149" y="2"/>
                  </a:lnTo>
                  <a:lnTo>
                    <a:pt x="146" y="5"/>
                  </a:lnTo>
                  <a:lnTo>
                    <a:pt x="145" y="7"/>
                  </a:lnTo>
                  <a:lnTo>
                    <a:pt x="144" y="9"/>
                  </a:lnTo>
                  <a:lnTo>
                    <a:pt x="119" y="42"/>
                  </a:lnTo>
                  <a:lnTo>
                    <a:pt x="108" y="56"/>
                  </a:lnTo>
                  <a:lnTo>
                    <a:pt x="96" y="71"/>
                  </a:lnTo>
                  <a:lnTo>
                    <a:pt x="83" y="85"/>
                  </a:lnTo>
                  <a:lnTo>
                    <a:pt x="70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Title 1"/>
          <p:cNvSpPr txBox="1">
            <a:spLocks/>
          </p:cNvSpPr>
          <p:nvPr/>
        </p:nvSpPr>
        <p:spPr>
          <a:xfrm>
            <a:off x="6928978" y="5532790"/>
            <a:ext cx="4241591" cy="413547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en-US" sz="2400" kern="0" smtClean="0">
                <a:solidFill>
                  <a:srgbClr val="DD2067"/>
                </a:solidFill>
                <a:latin typeface="+mj-lt"/>
                <a:ea typeface="+mj-ea"/>
                <a:cs typeface="Arial" pitchFamily="-109" charset="0"/>
                <a:sym typeface="Calibri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Money laundering and sanctions screening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6/8/2019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 dirty="0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15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49" grpId="0" animBg="1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7756" y="778943"/>
            <a:ext cx="1057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dirty="0">
                <a:solidFill>
                  <a:schemeClr val="tx2">
                    <a:lumMod val="50000"/>
                  </a:schemeClr>
                </a:solidFill>
                <a:latin typeface="Homa" panose="01000500000000000000" pitchFamily="2" charset="-78"/>
                <a:cs typeface="Homa" panose="01000500000000000000" pitchFamily="2" charset="-78"/>
              </a:rPr>
              <a:t>روش های کشف کلاهبرداری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835888" y="1537947"/>
            <a:ext cx="2493045" cy="4853734"/>
            <a:chOff x="2110451" y="1537947"/>
            <a:chExt cx="2218482" cy="4319185"/>
          </a:xfrm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2283987" y="1537947"/>
              <a:ext cx="1871410" cy="2419009"/>
            </a:xfrm>
            <a:custGeom>
              <a:avLst/>
              <a:gdLst>
                <a:gd name="T0" fmla="*/ 149 w 297"/>
                <a:gd name="T1" fmla="*/ 0 h 384"/>
                <a:gd name="T2" fmla="*/ 0 w 297"/>
                <a:gd name="T3" fmla="*/ 149 h 384"/>
                <a:gd name="T4" fmla="*/ 149 w 297"/>
                <a:gd name="T5" fmla="*/ 384 h 384"/>
                <a:gd name="T6" fmla="*/ 297 w 297"/>
                <a:gd name="T7" fmla="*/ 149 h 384"/>
                <a:gd name="T8" fmla="*/ 149 w 297"/>
                <a:gd name="T9" fmla="*/ 0 h 384"/>
                <a:gd name="T10" fmla="*/ 149 w 297"/>
                <a:gd name="T11" fmla="*/ 267 h 384"/>
                <a:gd name="T12" fmla="*/ 24 w 297"/>
                <a:gd name="T13" fmla="*/ 142 h 384"/>
                <a:gd name="T14" fmla="*/ 149 w 297"/>
                <a:gd name="T15" fmla="*/ 17 h 384"/>
                <a:gd name="T16" fmla="*/ 274 w 297"/>
                <a:gd name="T17" fmla="*/ 142 h 384"/>
                <a:gd name="T18" fmla="*/ 149 w 297"/>
                <a:gd name="T19" fmla="*/ 26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7" h="384">
                  <a:moveTo>
                    <a:pt x="149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31"/>
                    <a:pt x="149" y="384"/>
                    <a:pt x="149" y="384"/>
                  </a:cubicBezTo>
                  <a:cubicBezTo>
                    <a:pt x="149" y="384"/>
                    <a:pt x="297" y="231"/>
                    <a:pt x="297" y="149"/>
                  </a:cubicBezTo>
                  <a:cubicBezTo>
                    <a:pt x="297" y="67"/>
                    <a:pt x="231" y="0"/>
                    <a:pt x="149" y="0"/>
                  </a:cubicBezTo>
                  <a:close/>
                  <a:moveTo>
                    <a:pt x="149" y="267"/>
                  </a:moveTo>
                  <a:cubicBezTo>
                    <a:pt x="80" y="267"/>
                    <a:pt x="24" y="211"/>
                    <a:pt x="24" y="142"/>
                  </a:cubicBezTo>
                  <a:cubicBezTo>
                    <a:pt x="24" y="73"/>
                    <a:pt x="80" y="17"/>
                    <a:pt x="149" y="17"/>
                  </a:cubicBezTo>
                  <a:cubicBezTo>
                    <a:pt x="218" y="17"/>
                    <a:pt x="274" y="73"/>
                    <a:pt x="274" y="142"/>
                  </a:cubicBezTo>
                  <a:cubicBezTo>
                    <a:pt x="274" y="211"/>
                    <a:pt x="218" y="267"/>
                    <a:pt x="149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Oval 19"/>
            <p:cNvSpPr/>
            <p:nvPr/>
          </p:nvSpPr>
          <p:spPr>
            <a:xfrm>
              <a:off x="2533892" y="1741827"/>
              <a:ext cx="1371600" cy="137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110451" y="4361059"/>
              <a:ext cx="2218482" cy="1496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a-IR" sz="14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  <a:cs typeface="B Koodak Bold" panose="00000700000000000000" pitchFamily="2" charset="-78"/>
                </a:rPr>
                <a:t>یادگیری از روی تراکنش های نرمال</a:t>
              </a:r>
            </a:p>
            <a:p>
              <a:pPr algn="ctr">
                <a:lnSpc>
                  <a:spcPct val="150000"/>
                </a:lnSpc>
              </a:pPr>
              <a:r>
                <a:rPr lang="fa-I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  <a:cs typeface="B Koodak Bold" panose="00000700000000000000" pitchFamily="2" charset="-78"/>
                </a:rPr>
                <a:t>کشف روش های جدید کلاهبرداری</a:t>
              </a:r>
            </a:p>
            <a:p>
              <a:pPr algn="ctr">
                <a:lnSpc>
                  <a:spcPct val="150000"/>
                </a:lnSpc>
              </a:pPr>
              <a:r>
                <a:rPr lang="fa-IR" sz="14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  <a:cs typeface="B Koodak Bold" panose="00000700000000000000" pitchFamily="2" charset="-78"/>
                </a:rPr>
                <a:t>استفاده آنلاین و آفلاین</a:t>
              </a:r>
            </a:p>
            <a:p>
              <a:pPr algn="ctr">
                <a:lnSpc>
                  <a:spcPct val="150000"/>
                </a:lnSpc>
              </a:pPr>
              <a:r>
                <a:rPr lang="fa-I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  <a:cs typeface="B Koodak Bold" panose="00000700000000000000" pitchFamily="2" charset="-78"/>
                </a:rPr>
                <a:t>استفاده در سطوح مختلف</a:t>
              </a:r>
            </a:p>
            <a:p>
              <a:pPr algn="ctr">
                <a:lnSpc>
                  <a:spcPct val="150000"/>
                </a:lnSpc>
              </a:pPr>
              <a:r>
                <a:rPr lang="fa-IR" sz="14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  <a:cs typeface="B Koodak Bold" panose="00000700000000000000" pitchFamily="2" charset="-78"/>
                </a:rPr>
                <a:t>هزینه نگهداری بالاتر</a:t>
              </a:r>
              <a:endParaRPr 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  <a:cs typeface="B Koodak Bold" panose="00000700000000000000" pitchFamily="2" charset="-7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0452" y="3956956"/>
              <a:ext cx="2218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  <a:cs typeface="B Koodak Bold" panose="00000700000000000000" pitchFamily="2" charset="-78"/>
                </a:rPr>
                <a:t>تشخیص ناهنجاری</a:t>
              </a:r>
              <a:endPara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  <a:cs typeface="B Koodak Bold" panose="00000700000000000000" pitchFamily="2" charset="-78"/>
              </a:endParaRPr>
            </a:p>
          </p:txBody>
        </p:sp>
        <p:sp>
          <p:nvSpPr>
            <p:cNvPr id="24" name="AutoShape 91"/>
            <p:cNvSpPr>
              <a:spLocks/>
            </p:cNvSpPr>
            <p:nvPr/>
          </p:nvSpPr>
          <p:spPr bwMode="auto">
            <a:xfrm>
              <a:off x="2913368" y="2121303"/>
              <a:ext cx="612648" cy="6126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0271" y="9830"/>
                  </a:moveTo>
                  <a:cubicBezTo>
                    <a:pt x="20671" y="9939"/>
                    <a:pt x="20995" y="10132"/>
                    <a:pt x="21233" y="10408"/>
                  </a:cubicBezTo>
                  <a:cubicBezTo>
                    <a:pt x="21481" y="10682"/>
                    <a:pt x="21600" y="11001"/>
                    <a:pt x="21600" y="11358"/>
                  </a:cubicBezTo>
                  <a:lnTo>
                    <a:pt x="21600" y="19987"/>
                  </a:lnTo>
                  <a:cubicBezTo>
                    <a:pt x="21600" y="20419"/>
                    <a:pt x="21398" y="20797"/>
                    <a:pt x="21002" y="21116"/>
                  </a:cubicBezTo>
                  <a:cubicBezTo>
                    <a:pt x="20606" y="21439"/>
                    <a:pt x="20138" y="21600"/>
                    <a:pt x="19598" y="21600"/>
                  </a:cubicBezTo>
                  <a:lnTo>
                    <a:pt x="2016" y="21600"/>
                  </a:lnTo>
                  <a:cubicBezTo>
                    <a:pt x="1476" y="21600"/>
                    <a:pt x="1005" y="21439"/>
                    <a:pt x="605" y="21116"/>
                  </a:cubicBezTo>
                  <a:cubicBezTo>
                    <a:pt x="198" y="20797"/>
                    <a:pt x="0" y="20419"/>
                    <a:pt x="0" y="19987"/>
                  </a:cubicBezTo>
                  <a:lnTo>
                    <a:pt x="0" y="11358"/>
                  </a:lnTo>
                  <a:cubicBezTo>
                    <a:pt x="0" y="11001"/>
                    <a:pt x="122" y="10682"/>
                    <a:pt x="367" y="10408"/>
                  </a:cubicBezTo>
                  <a:cubicBezTo>
                    <a:pt x="619" y="10132"/>
                    <a:pt x="940" y="9939"/>
                    <a:pt x="1347" y="9830"/>
                  </a:cubicBezTo>
                  <a:lnTo>
                    <a:pt x="1347" y="7567"/>
                  </a:lnTo>
                  <a:cubicBezTo>
                    <a:pt x="1347" y="6530"/>
                    <a:pt x="1591" y="5551"/>
                    <a:pt x="2085" y="4633"/>
                  </a:cubicBezTo>
                  <a:cubicBezTo>
                    <a:pt x="2582" y="3711"/>
                    <a:pt x="3255" y="2908"/>
                    <a:pt x="4108" y="2220"/>
                  </a:cubicBezTo>
                  <a:cubicBezTo>
                    <a:pt x="4969" y="1532"/>
                    <a:pt x="5973" y="990"/>
                    <a:pt x="7126" y="593"/>
                  </a:cubicBezTo>
                  <a:cubicBezTo>
                    <a:pt x="8281" y="199"/>
                    <a:pt x="9509" y="0"/>
                    <a:pt x="10809" y="0"/>
                  </a:cubicBezTo>
                  <a:cubicBezTo>
                    <a:pt x="12105" y="0"/>
                    <a:pt x="13329" y="199"/>
                    <a:pt x="14478" y="593"/>
                  </a:cubicBezTo>
                  <a:cubicBezTo>
                    <a:pt x="15630" y="990"/>
                    <a:pt x="16635" y="1532"/>
                    <a:pt x="17495" y="2220"/>
                  </a:cubicBezTo>
                  <a:cubicBezTo>
                    <a:pt x="18356" y="2908"/>
                    <a:pt x="19036" y="3714"/>
                    <a:pt x="19533" y="4641"/>
                  </a:cubicBezTo>
                  <a:cubicBezTo>
                    <a:pt x="20023" y="5563"/>
                    <a:pt x="20271" y="6539"/>
                    <a:pt x="20271" y="7567"/>
                  </a:cubicBezTo>
                  <a:lnTo>
                    <a:pt x="20271" y="9830"/>
                  </a:lnTo>
                  <a:close/>
                  <a:moveTo>
                    <a:pt x="16203" y="7567"/>
                  </a:moveTo>
                  <a:cubicBezTo>
                    <a:pt x="16203" y="6962"/>
                    <a:pt x="16062" y="6395"/>
                    <a:pt x="15781" y="5871"/>
                  </a:cubicBezTo>
                  <a:cubicBezTo>
                    <a:pt x="15497" y="5349"/>
                    <a:pt x="15108" y="4895"/>
                    <a:pt x="14615" y="4509"/>
                  </a:cubicBezTo>
                  <a:cubicBezTo>
                    <a:pt x="14125" y="4123"/>
                    <a:pt x="13545" y="3818"/>
                    <a:pt x="12887" y="3593"/>
                  </a:cubicBezTo>
                  <a:cubicBezTo>
                    <a:pt x="12224" y="3366"/>
                    <a:pt x="11533" y="3254"/>
                    <a:pt x="10809" y="3254"/>
                  </a:cubicBezTo>
                  <a:cubicBezTo>
                    <a:pt x="10049" y="3254"/>
                    <a:pt x="9347" y="3366"/>
                    <a:pt x="8706" y="3593"/>
                  </a:cubicBezTo>
                  <a:cubicBezTo>
                    <a:pt x="8062" y="3818"/>
                    <a:pt x="7489" y="4123"/>
                    <a:pt x="6989" y="4509"/>
                  </a:cubicBezTo>
                  <a:cubicBezTo>
                    <a:pt x="6488" y="4895"/>
                    <a:pt x="6099" y="5352"/>
                    <a:pt x="5819" y="5879"/>
                  </a:cubicBezTo>
                  <a:cubicBezTo>
                    <a:pt x="5538" y="6406"/>
                    <a:pt x="5397" y="6971"/>
                    <a:pt x="5397" y="7567"/>
                  </a:cubicBezTo>
                  <a:lnTo>
                    <a:pt x="5397" y="9717"/>
                  </a:lnTo>
                  <a:lnTo>
                    <a:pt x="16203" y="9717"/>
                  </a:lnTo>
                  <a:lnTo>
                    <a:pt x="16203" y="7567"/>
                  </a:lnTo>
                  <a:close/>
                  <a:moveTo>
                    <a:pt x="11965" y="15409"/>
                  </a:moveTo>
                  <a:cubicBezTo>
                    <a:pt x="12296" y="15245"/>
                    <a:pt x="12570" y="15021"/>
                    <a:pt x="12782" y="14744"/>
                  </a:cubicBezTo>
                  <a:cubicBezTo>
                    <a:pt x="12991" y="14462"/>
                    <a:pt x="13099" y="14160"/>
                    <a:pt x="13099" y="13840"/>
                  </a:cubicBezTo>
                  <a:cubicBezTo>
                    <a:pt x="13099" y="13333"/>
                    <a:pt x="12876" y="12899"/>
                    <a:pt x="12429" y="12530"/>
                  </a:cubicBezTo>
                  <a:cubicBezTo>
                    <a:pt x="11979" y="12162"/>
                    <a:pt x="11439" y="11980"/>
                    <a:pt x="10809" y="11980"/>
                  </a:cubicBezTo>
                  <a:cubicBezTo>
                    <a:pt x="10175" y="11980"/>
                    <a:pt x="9639" y="12162"/>
                    <a:pt x="9189" y="12530"/>
                  </a:cubicBezTo>
                  <a:cubicBezTo>
                    <a:pt x="8739" y="12899"/>
                    <a:pt x="8515" y="13333"/>
                    <a:pt x="8515" y="13840"/>
                  </a:cubicBezTo>
                  <a:cubicBezTo>
                    <a:pt x="8515" y="14160"/>
                    <a:pt x="8616" y="14462"/>
                    <a:pt x="8825" y="14744"/>
                  </a:cubicBezTo>
                  <a:cubicBezTo>
                    <a:pt x="9034" y="15021"/>
                    <a:pt x="9300" y="15234"/>
                    <a:pt x="9639" y="15383"/>
                  </a:cubicBezTo>
                  <a:lnTo>
                    <a:pt x="8515" y="19340"/>
                  </a:lnTo>
                  <a:lnTo>
                    <a:pt x="13099" y="19340"/>
                  </a:lnTo>
                  <a:lnTo>
                    <a:pt x="11965" y="15409"/>
                  </a:lnTo>
                  <a:close/>
                  <a:moveTo>
                    <a:pt x="11965" y="15409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552661" y="1570659"/>
            <a:ext cx="2870790" cy="4578750"/>
            <a:chOff x="7375452" y="1537947"/>
            <a:chExt cx="2870790" cy="4578750"/>
          </a:xfrm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7752295" y="1537947"/>
              <a:ext cx="2117105" cy="2736598"/>
            </a:xfrm>
            <a:custGeom>
              <a:avLst/>
              <a:gdLst>
                <a:gd name="T0" fmla="*/ 149 w 297"/>
                <a:gd name="T1" fmla="*/ 0 h 384"/>
                <a:gd name="T2" fmla="*/ 0 w 297"/>
                <a:gd name="T3" fmla="*/ 149 h 384"/>
                <a:gd name="T4" fmla="*/ 149 w 297"/>
                <a:gd name="T5" fmla="*/ 384 h 384"/>
                <a:gd name="T6" fmla="*/ 297 w 297"/>
                <a:gd name="T7" fmla="*/ 149 h 384"/>
                <a:gd name="T8" fmla="*/ 149 w 297"/>
                <a:gd name="T9" fmla="*/ 0 h 384"/>
                <a:gd name="T10" fmla="*/ 149 w 297"/>
                <a:gd name="T11" fmla="*/ 267 h 384"/>
                <a:gd name="T12" fmla="*/ 24 w 297"/>
                <a:gd name="T13" fmla="*/ 142 h 384"/>
                <a:gd name="T14" fmla="*/ 149 w 297"/>
                <a:gd name="T15" fmla="*/ 17 h 384"/>
                <a:gd name="T16" fmla="*/ 274 w 297"/>
                <a:gd name="T17" fmla="*/ 142 h 384"/>
                <a:gd name="T18" fmla="*/ 149 w 297"/>
                <a:gd name="T19" fmla="*/ 267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7" h="384">
                  <a:moveTo>
                    <a:pt x="149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31"/>
                    <a:pt x="149" y="384"/>
                    <a:pt x="149" y="384"/>
                  </a:cubicBezTo>
                  <a:cubicBezTo>
                    <a:pt x="149" y="384"/>
                    <a:pt x="297" y="231"/>
                    <a:pt x="297" y="149"/>
                  </a:cubicBezTo>
                  <a:cubicBezTo>
                    <a:pt x="297" y="67"/>
                    <a:pt x="231" y="0"/>
                    <a:pt x="149" y="0"/>
                  </a:cubicBezTo>
                  <a:close/>
                  <a:moveTo>
                    <a:pt x="149" y="267"/>
                  </a:moveTo>
                  <a:cubicBezTo>
                    <a:pt x="80" y="267"/>
                    <a:pt x="24" y="211"/>
                    <a:pt x="24" y="142"/>
                  </a:cubicBezTo>
                  <a:cubicBezTo>
                    <a:pt x="24" y="73"/>
                    <a:pt x="80" y="17"/>
                    <a:pt x="149" y="17"/>
                  </a:cubicBezTo>
                  <a:cubicBezTo>
                    <a:pt x="218" y="17"/>
                    <a:pt x="274" y="73"/>
                    <a:pt x="274" y="142"/>
                  </a:cubicBezTo>
                  <a:cubicBezTo>
                    <a:pt x="274" y="211"/>
                    <a:pt x="218" y="267"/>
                    <a:pt x="149" y="26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Oval 14"/>
            <p:cNvSpPr/>
            <p:nvPr/>
          </p:nvSpPr>
          <p:spPr>
            <a:xfrm>
              <a:off x="8035009" y="1768594"/>
              <a:ext cx="1551676" cy="155167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78961" y="4731702"/>
              <a:ext cx="2863773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a-I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  <a:cs typeface="B Koodak Bold" panose="00000700000000000000" pitchFamily="2" charset="-78"/>
                </a:rPr>
                <a:t>تشخیص براساس داده های پیشین</a:t>
              </a:r>
            </a:p>
            <a:p>
              <a:pPr algn="ctr">
                <a:lnSpc>
                  <a:spcPct val="150000"/>
                </a:lnSpc>
              </a:pPr>
              <a:r>
                <a:rPr lang="fa-IR" sz="14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  <a:cs typeface="B Koodak Bold" panose="00000700000000000000" pitchFamily="2" charset="-78"/>
                </a:rPr>
                <a:t>عدم توانایی تشخیص کلاهبرداری های جدید</a:t>
              </a:r>
            </a:p>
            <a:p>
              <a:pPr algn="ctr">
                <a:lnSpc>
                  <a:spcPct val="150000"/>
                </a:lnSpc>
              </a:pPr>
              <a:r>
                <a:rPr lang="fa-I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  <a:cs typeface="B Koodak Bold" panose="00000700000000000000" pitchFamily="2" charset="-78"/>
                </a:rPr>
                <a:t>استفاده بصورت آنلاین</a:t>
              </a:r>
            </a:p>
            <a:p>
              <a:pPr algn="ctr">
                <a:lnSpc>
                  <a:spcPct val="150000"/>
                </a:lnSpc>
              </a:pPr>
              <a:r>
                <a:rPr lang="fa-IR" sz="1400" b="0" i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Raleway" panose="020B0503030101060003" pitchFamily="34" charset="0"/>
                  <a:cs typeface="B Koodak Bold" panose="00000700000000000000" pitchFamily="2" charset="-78"/>
                </a:rPr>
                <a:t>استفاده در سطح تراکنش</a:t>
              </a:r>
              <a:endParaRPr 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anose="020B0503030101060003" pitchFamily="34" charset="0"/>
                <a:cs typeface="B Koodak Bold" panose="00000700000000000000" pitchFamily="2" charset="-7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75452" y="4176540"/>
              <a:ext cx="28707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503030101060003" pitchFamily="34" charset="0"/>
                  <a:cs typeface="B Koodak Bold" panose="00000700000000000000" pitchFamily="2" charset="-78"/>
                </a:rPr>
                <a:t>تشخیص سوء استفاده</a:t>
              </a:r>
              <a:endPara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  <a:cs typeface="B Koodak Bold" panose="00000700000000000000" pitchFamily="2" charset="-78"/>
              </a:endParaRPr>
            </a:p>
          </p:txBody>
        </p:sp>
        <p:sp>
          <p:nvSpPr>
            <p:cNvPr id="25" name="AutoShape 92"/>
            <p:cNvSpPr>
              <a:spLocks/>
            </p:cNvSpPr>
            <p:nvPr/>
          </p:nvSpPr>
          <p:spPr bwMode="auto">
            <a:xfrm>
              <a:off x="8464306" y="2197891"/>
              <a:ext cx="693082" cy="69308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293" y="0"/>
                  </a:moveTo>
                  <a:cubicBezTo>
                    <a:pt x="16157" y="0"/>
                    <a:pt x="16975" y="199"/>
                    <a:pt x="17746" y="593"/>
                  </a:cubicBezTo>
                  <a:cubicBezTo>
                    <a:pt x="18516" y="988"/>
                    <a:pt x="19186" y="1532"/>
                    <a:pt x="19757" y="2220"/>
                  </a:cubicBezTo>
                  <a:cubicBezTo>
                    <a:pt x="20326" y="2908"/>
                    <a:pt x="20777" y="3714"/>
                    <a:pt x="21108" y="4641"/>
                  </a:cubicBezTo>
                  <a:cubicBezTo>
                    <a:pt x="21434" y="5563"/>
                    <a:pt x="21600" y="6539"/>
                    <a:pt x="21600" y="7567"/>
                  </a:cubicBezTo>
                  <a:lnTo>
                    <a:pt x="21600" y="9663"/>
                  </a:lnTo>
                  <a:cubicBezTo>
                    <a:pt x="21600" y="9965"/>
                    <a:pt x="21516" y="10221"/>
                    <a:pt x="21341" y="10429"/>
                  </a:cubicBezTo>
                  <a:cubicBezTo>
                    <a:pt x="21168" y="10636"/>
                    <a:pt x="20957" y="10737"/>
                    <a:pt x="20705" y="10737"/>
                  </a:cubicBezTo>
                  <a:lnTo>
                    <a:pt x="19786" y="10737"/>
                  </a:lnTo>
                  <a:cubicBezTo>
                    <a:pt x="19531" y="10737"/>
                    <a:pt x="19322" y="10633"/>
                    <a:pt x="19152" y="10423"/>
                  </a:cubicBezTo>
                  <a:cubicBezTo>
                    <a:pt x="18984" y="10210"/>
                    <a:pt x="18900" y="9956"/>
                    <a:pt x="18900" y="9663"/>
                  </a:cubicBezTo>
                  <a:lnTo>
                    <a:pt x="18900" y="7567"/>
                  </a:lnTo>
                  <a:cubicBezTo>
                    <a:pt x="18900" y="6962"/>
                    <a:pt x="18806" y="6395"/>
                    <a:pt x="18614" y="5871"/>
                  </a:cubicBezTo>
                  <a:cubicBezTo>
                    <a:pt x="18422" y="5350"/>
                    <a:pt x="18163" y="4895"/>
                    <a:pt x="17844" y="4509"/>
                  </a:cubicBezTo>
                  <a:cubicBezTo>
                    <a:pt x="17522" y="4123"/>
                    <a:pt x="17141" y="3818"/>
                    <a:pt x="16706" y="3593"/>
                  </a:cubicBezTo>
                  <a:cubicBezTo>
                    <a:pt x="16270" y="3366"/>
                    <a:pt x="15797" y="3254"/>
                    <a:pt x="15293" y="3254"/>
                  </a:cubicBezTo>
                  <a:cubicBezTo>
                    <a:pt x="14789" y="3254"/>
                    <a:pt x="14321" y="3366"/>
                    <a:pt x="13891" y="3593"/>
                  </a:cubicBezTo>
                  <a:cubicBezTo>
                    <a:pt x="13462" y="3818"/>
                    <a:pt x="13082" y="4123"/>
                    <a:pt x="12754" y="4509"/>
                  </a:cubicBezTo>
                  <a:cubicBezTo>
                    <a:pt x="12422" y="4895"/>
                    <a:pt x="12166" y="5353"/>
                    <a:pt x="11978" y="5876"/>
                  </a:cubicBezTo>
                  <a:cubicBezTo>
                    <a:pt x="11789" y="6406"/>
                    <a:pt x="11695" y="6970"/>
                    <a:pt x="11695" y="7566"/>
                  </a:cubicBezTo>
                  <a:lnTo>
                    <a:pt x="11695" y="9717"/>
                  </a:lnTo>
                  <a:lnTo>
                    <a:pt x="13063" y="9717"/>
                  </a:lnTo>
                  <a:cubicBezTo>
                    <a:pt x="13423" y="9717"/>
                    <a:pt x="13735" y="9876"/>
                    <a:pt x="14002" y="10192"/>
                  </a:cubicBezTo>
                  <a:cubicBezTo>
                    <a:pt x="14263" y="10512"/>
                    <a:pt x="14395" y="10900"/>
                    <a:pt x="14395" y="11358"/>
                  </a:cubicBezTo>
                  <a:lnTo>
                    <a:pt x="14395" y="19987"/>
                  </a:lnTo>
                  <a:cubicBezTo>
                    <a:pt x="14395" y="20419"/>
                    <a:pt x="14263" y="20797"/>
                    <a:pt x="14002" y="21116"/>
                  </a:cubicBezTo>
                  <a:cubicBezTo>
                    <a:pt x="13735" y="21439"/>
                    <a:pt x="13423" y="21600"/>
                    <a:pt x="13063" y="21600"/>
                  </a:cubicBezTo>
                  <a:lnTo>
                    <a:pt x="1344" y="21600"/>
                  </a:lnTo>
                  <a:cubicBezTo>
                    <a:pt x="984" y="21600"/>
                    <a:pt x="670" y="21439"/>
                    <a:pt x="403" y="21116"/>
                  </a:cubicBezTo>
                  <a:cubicBezTo>
                    <a:pt x="134" y="20797"/>
                    <a:pt x="0" y="20419"/>
                    <a:pt x="0" y="19987"/>
                  </a:cubicBezTo>
                  <a:lnTo>
                    <a:pt x="0" y="11358"/>
                  </a:lnTo>
                  <a:cubicBezTo>
                    <a:pt x="0" y="10909"/>
                    <a:pt x="134" y="10523"/>
                    <a:pt x="403" y="10201"/>
                  </a:cubicBezTo>
                  <a:cubicBezTo>
                    <a:pt x="670" y="9879"/>
                    <a:pt x="984" y="9717"/>
                    <a:pt x="1344" y="9717"/>
                  </a:cubicBezTo>
                  <a:lnTo>
                    <a:pt x="8986" y="9717"/>
                  </a:lnTo>
                  <a:lnTo>
                    <a:pt x="8986" y="7566"/>
                  </a:lnTo>
                  <a:cubicBezTo>
                    <a:pt x="8986" y="6530"/>
                    <a:pt x="9149" y="5551"/>
                    <a:pt x="9478" y="4633"/>
                  </a:cubicBezTo>
                  <a:cubicBezTo>
                    <a:pt x="9809" y="3711"/>
                    <a:pt x="10260" y="2908"/>
                    <a:pt x="10834" y="2220"/>
                  </a:cubicBezTo>
                  <a:cubicBezTo>
                    <a:pt x="11410" y="1532"/>
                    <a:pt x="12079" y="987"/>
                    <a:pt x="12845" y="593"/>
                  </a:cubicBezTo>
                  <a:cubicBezTo>
                    <a:pt x="13615" y="199"/>
                    <a:pt x="14426" y="0"/>
                    <a:pt x="15293" y="0"/>
                  </a:cubicBezTo>
                  <a:moveTo>
                    <a:pt x="7973" y="15410"/>
                  </a:moveTo>
                  <a:cubicBezTo>
                    <a:pt x="8196" y="15246"/>
                    <a:pt x="8376" y="15021"/>
                    <a:pt x="8520" y="14742"/>
                  </a:cubicBezTo>
                  <a:cubicBezTo>
                    <a:pt x="8662" y="14463"/>
                    <a:pt x="8731" y="14160"/>
                    <a:pt x="8731" y="13841"/>
                  </a:cubicBezTo>
                  <a:cubicBezTo>
                    <a:pt x="8731" y="13334"/>
                    <a:pt x="8582" y="12896"/>
                    <a:pt x="8282" y="12531"/>
                  </a:cubicBezTo>
                  <a:cubicBezTo>
                    <a:pt x="7987" y="12162"/>
                    <a:pt x="7625" y="11981"/>
                    <a:pt x="7205" y="11981"/>
                  </a:cubicBezTo>
                  <a:cubicBezTo>
                    <a:pt x="6782" y="11981"/>
                    <a:pt x="6422" y="12162"/>
                    <a:pt x="6122" y="12531"/>
                  </a:cubicBezTo>
                  <a:cubicBezTo>
                    <a:pt x="5825" y="12896"/>
                    <a:pt x="5676" y="13334"/>
                    <a:pt x="5676" y="13841"/>
                  </a:cubicBezTo>
                  <a:cubicBezTo>
                    <a:pt x="5676" y="14160"/>
                    <a:pt x="5746" y="14463"/>
                    <a:pt x="5882" y="14742"/>
                  </a:cubicBezTo>
                  <a:cubicBezTo>
                    <a:pt x="6022" y="15021"/>
                    <a:pt x="6202" y="15234"/>
                    <a:pt x="6422" y="15381"/>
                  </a:cubicBezTo>
                  <a:lnTo>
                    <a:pt x="5676" y="19340"/>
                  </a:lnTo>
                  <a:lnTo>
                    <a:pt x="8731" y="19340"/>
                  </a:lnTo>
                  <a:lnTo>
                    <a:pt x="7973" y="15410"/>
                  </a:lnTo>
                  <a:close/>
                  <a:moveTo>
                    <a:pt x="7973" y="1541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s-ES"/>
            </a:p>
          </p:txBody>
        </p: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92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9"/>
          <p:cNvSpPr>
            <a:spLocks/>
          </p:cNvSpPr>
          <p:nvPr/>
        </p:nvSpPr>
        <p:spPr bwMode="auto">
          <a:xfrm rot="10800000">
            <a:off x="5104606" y="3117850"/>
            <a:ext cx="1174750" cy="1339850"/>
          </a:xfrm>
          <a:custGeom>
            <a:avLst/>
            <a:gdLst>
              <a:gd name="T0" fmla="*/ 336 w 423"/>
              <a:gd name="T1" fmla="*/ 0 h 483"/>
              <a:gd name="T2" fmla="*/ 313 w 423"/>
              <a:gd name="T3" fmla="*/ 42 h 483"/>
              <a:gd name="T4" fmla="*/ 262 w 423"/>
              <a:gd name="T5" fmla="*/ 62 h 483"/>
              <a:gd name="T6" fmla="*/ 210 w 423"/>
              <a:gd name="T7" fmla="*/ 42 h 483"/>
              <a:gd name="T8" fmla="*/ 187 w 423"/>
              <a:gd name="T9" fmla="*/ 0 h 483"/>
              <a:gd name="T10" fmla="*/ 63 w 423"/>
              <a:gd name="T11" fmla="*/ 0 h 483"/>
              <a:gd name="T12" fmla="*/ 63 w 423"/>
              <a:gd name="T13" fmla="*/ 190 h 483"/>
              <a:gd name="T14" fmla="*/ 55 w 423"/>
              <a:gd name="T15" fmla="*/ 190 h 483"/>
              <a:gd name="T16" fmla="*/ 0 w 423"/>
              <a:gd name="T17" fmla="*/ 250 h 483"/>
              <a:gd name="T18" fmla="*/ 55 w 423"/>
              <a:gd name="T19" fmla="*/ 309 h 483"/>
              <a:gd name="T20" fmla="*/ 63 w 423"/>
              <a:gd name="T21" fmla="*/ 310 h 483"/>
              <a:gd name="T22" fmla="*/ 63 w 423"/>
              <a:gd name="T23" fmla="*/ 483 h 483"/>
              <a:gd name="T24" fmla="*/ 216 w 423"/>
              <a:gd name="T25" fmla="*/ 483 h 483"/>
              <a:gd name="T26" fmla="*/ 319 w 423"/>
              <a:gd name="T27" fmla="*/ 195 h 483"/>
              <a:gd name="T28" fmla="*/ 356 w 423"/>
              <a:gd name="T29" fmla="*/ 127 h 483"/>
              <a:gd name="T30" fmla="*/ 423 w 423"/>
              <a:gd name="T31" fmla="*/ 0 h 483"/>
              <a:gd name="T32" fmla="*/ 336 w 423"/>
              <a:gd name="T33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23" h="483">
                <a:moveTo>
                  <a:pt x="336" y="0"/>
                </a:moveTo>
                <a:cubicBezTo>
                  <a:pt x="334" y="16"/>
                  <a:pt x="326" y="31"/>
                  <a:pt x="313" y="42"/>
                </a:cubicBezTo>
                <a:cubicBezTo>
                  <a:pt x="299" y="55"/>
                  <a:pt x="281" y="62"/>
                  <a:pt x="262" y="62"/>
                </a:cubicBezTo>
                <a:cubicBezTo>
                  <a:pt x="242" y="62"/>
                  <a:pt x="224" y="55"/>
                  <a:pt x="210" y="42"/>
                </a:cubicBezTo>
                <a:cubicBezTo>
                  <a:pt x="198" y="31"/>
                  <a:pt x="190" y="16"/>
                  <a:pt x="187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3" y="190"/>
                  <a:pt x="63" y="190"/>
                  <a:pt x="63" y="190"/>
                </a:cubicBezTo>
                <a:cubicBezTo>
                  <a:pt x="55" y="190"/>
                  <a:pt x="55" y="190"/>
                  <a:pt x="55" y="190"/>
                </a:cubicBezTo>
                <a:cubicBezTo>
                  <a:pt x="24" y="193"/>
                  <a:pt x="0" y="219"/>
                  <a:pt x="0" y="250"/>
                </a:cubicBezTo>
                <a:cubicBezTo>
                  <a:pt x="0" y="281"/>
                  <a:pt x="24" y="307"/>
                  <a:pt x="55" y="309"/>
                </a:cubicBezTo>
                <a:cubicBezTo>
                  <a:pt x="63" y="310"/>
                  <a:pt x="63" y="310"/>
                  <a:pt x="63" y="310"/>
                </a:cubicBezTo>
                <a:cubicBezTo>
                  <a:pt x="63" y="483"/>
                  <a:pt x="63" y="483"/>
                  <a:pt x="63" y="483"/>
                </a:cubicBezTo>
                <a:cubicBezTo>
                  <a:pt x="216" y="483"/>
                  <a:pt x="216" y="483"/>
                  <a:pt x="216" y="483"/>
                </a:cubicBezTo>
                <a:cubicBezTo>
                  <a:pt x="231" y="419"/>
                  <a:pt x="260" y="321"/>
                  <a:pt x="319" y="195"/>
                </a:cubicBezTo>
                <a:cubicBezTo>
                  <a:pt x="328" y="175"/>
                  <a:pt x="341" y="153"/>
                  <a:pt x="356" y="127"/>
                </a:cubicBezTo>
                <a:cubicBezTo>
                  <a:pt x="378" y="90"/>
                  <a:pt x="404" y="45"/>
                  <a:pt x="423" y="0"/>
                </a:cubicBezTo>
                <a:lnTo>
                  <a:pt x="3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/>
              </a:solidFill>
            </a:endParaRPr>
          </a:p>
        </p:txBody>
      </p:sp>
      <p:sp>
        <p:nvSpPr>
          <p:cNvPr id="5" name="Freeform 20"/>
          <p:cNvSpPr>
            <a:spLocks/>
          </p:cNvSpPr>
          <p:nvPr/>
        </p:nvSpPr>
        <p:spPr bwMode="auto">
          <a:xfrm rot="10800000">
            <a:off x="6150768" y="3117850"/>
            <a:ext cx="1012825" cy="1511300"/>
          </a:xfrm>
          <a:custGeom>
            <a:avLst/>
            <a:gdLst>
              <a:gd name="T0" fmla="*/ 365 w 365"/>
              <a:gd name="T1" fmla="*/ 387 h 545"/>
              <a:gd name="T2" fmla="*/ 323 w 365"/>
              <a:gd name="T3" fmla="*/ 363 h 545"/>
              <a:gd name="T4" fmla="*/ 303 w 365"/>
              <a:gd name="T5" fmla="*/ 312 h 545"/>
              <a:gd name="T6" fmla="*/ 323 w 365"/>
              <a:gd name="T7" fmla="*/ 260 h 545"/>
              <a:gd name="T8" fmla="*/ 365 w 365"/>
              <a:gd name="T9" fmla="*/ 237 h 545"/>
              <a:gd name="T10" fmla="*/ 365 w 365"/>
              <a:gd name="T11" fmla="*/ 62 h 545"/>
              <a:gd name="T12" fmla="*/ 231 w 365"/>
              <a:gd name="T13" fmla="*/ 62 h 545"/>
              <a:gd name="T14" fmla="*/ 230 w 365"/>
              <a:gd name="T15" fmla="*/ 55 h 545"/>
              <a:gd name="T16" fmla="*/ 170 w 365"/>
              <a:gd name="T17" fmla="*/ 0 h 545"/>
              <a:gd name="T18" fmla="*/ 111 w 365"/>
              <a:gd name="T19" fmla="*/ 55 h 545"/>
              <a:gd name="T20" fmla="*/ 110 w 365"/>
              <a:gd name="T21" fmla="*/ 62 h 545"/>
              <a:gd name="T22" fmla="*/ 0 w 365"/>
              <a:gd name="T23" fmla="*/ 62 h 545"/>
              <a:gd name="T24" fmla="*/ 66 w 365"/>
              <a:gd name="T25" fmla="*/ 189 h 545"/>
              <a:gd name="T26" fmla="*/ 103 w 365"/>
              <a:gd name="T27" fmla="*/ 257 h 545"/>
              <a:gd name="T28" fmla="*/ 206 w 365"/>
              <a:gd name="T29" fmla="*/ 545 h 545"/>
              <a:gd name="T30" fmla="*/ 365 w 365"/>
              <a:gd name="T31" fmla="*/ 545 h 545"/>
              <a:gd name="T32" fmla="*/ 365 w 365"/>
              <a:gd name="T33" fmla="*/ 387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5" h="545">
                <a:moveTo>
                  <a:pt x="365" y="387"/>
                </a:moveTo>
                <a:cubicBezTo>
                  <a:pt x="349" y="384"/>
                  <a:pt x="335" y="376"/>
                  <a:pt x="323" y="363"/>
                </a:cubicBezTo>
                <a:cubicBezTo>
                  <a:pt x="310" y="349"/>
                  <a:pt x="303" y="331"/>
                  <a:pt x="303" y="312"/>
                </a:cubicBezTo>
                <a:cubicBezTo>
                  <a:pt x="303" y="293"/>
                  <a:pt x="310" y="274"/>
                  <a:pt x="323" y="260"/>
                </a:cubicBezTo>
                <a:cubicBezTo>
                  <a:pt x="335" y="248"/>
                  <a:pt x="349" y="240"/>
                  <a:pt x="365" y="237"/>
                </a:cubicBezTo>
                <a:cubicBezTo>
                  <a:pt x="365" y="62"/>
                  <a:pt x="365" y="62"/>
                  <a:pt x="365" y="62"/>
                </a:cubicBezTo>
                <a:cubicBezTo>
                  <a:pt x="231" y="62"/>
                  <a:pt x="231" y="62"/>
                  <a:pt x="231" y="62"/>
                </a:cubicBezTo>
                <a:cubicBezTo>
                  <a:pt x="230" y="55"/>
                  <a:pt x="230" y="55"/>
                  <a:pt x="230" y="55"/>
                </a:cubicBezTo>
                <a:cubicBezTo>
                  <a:pt x="228" y="24"/>
                  <a:pt x="201" y="0"/>
                  <a:pt x="170" y="0"/>
                </a:cubicBezTo>
                <a:cubicBezTo>
                  <a:pt x="140" y="0"/>
                  <a:pt x="113" y="24"/>
                  <a:pt x="111" y="5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19" y="107"/>
                  <a:pt x="45" y="152"/>
                  <a:pt x="66" y="189"/>
                </a:cubicBezTo>
                <a:cubicBezTo>
                  <a:pt x="81" y="215"/>
                  <a:pt x="94" y="237"/>
                  <a:pt x="103" y="257"/>
                </a:cubicBezTo>
                <a:cubicBezTo>
                  <a:pt x="162" y="383"/>
                  <a:pt x="192" y="481"/>
                  <a:pt x="206" y="545"/>
                </a:cubicBezTo>
                <a:cubicBezTo>
                  <a:pt x="365" y="545"/>
                  <a:pt x="365" y="545"/>
                  <a:pt x="365" y="545"/>
                </a:cubicBezTo>
                <a:lnTo>
                  <a:pt x="365" y="3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/>
              </a:solidFill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 rot="10800000">
            <a:off x="5033168" y="4329112"/>
            <a:ext cx="1069975" cy="1527175"/>
          </a:xfrm>
          <a:custGeom>
            <a:avLst/>
            <a:gdLst>
              <a:gd name="T0" fmla="*/ 0 w 386"/>
              <a:gd name="T1" fmla="*/ 164 h 551"/>
              <a:gd name="T2" fmla="*/ 42 w 386"/>
              <a:gd name="T3" fmla="*/ 187 h 551"/>
              <a:gd name="T4" fmla="*/ 62 w 386"/>
              <a:gd name="T5" fmla="*/ 239 h 551"/>
              <a:gd name="T6" fmla="*/ 42 w 386"/>
              <a:gd name="T7" fmla="*/ 291 h 551"/>
              <a:gd name="T8" fmla="*/ 0 w 386"/>
              <a:gd name="T9" fmla="*/ 314 h 551"/>
              <a:gd name="T10" fmla="*/ 0 w 386"/>
              <a:gd name="T11" fmla="*/ 488 h 551"/>
              <a:gd name="T12" fmla="*/ 139 w 386"/>
              <a:gd name="T13" fmla="*/ 488 h 551"/>
              <a:gd name="T14" fmla="*/ 139 w 386"/>
              <a:gd name="T15" fmla="*/ 496 h 551"/>
              <a:gd name="T16" fmla="*/ 199 w 386"/>
              <a:gd name="T17" fmla="*/ 551 h 551"/>
              <a:gd name="T18" fmla="*/ 258 w 386"/>
              <a:gd name="T19" fmla="*/ 496 h 551"/>
              <a:gd name="T20" fmla="*/ 259 w 386"/>
              <a:gd name="T21" fmla="*/ 488 h 551"/>
              <a:gd name="T22" fmla="*/ 366 w 386"/>
              <a:gd name="T23" fmla="*/ 488 h 551"/>
              <a:gd name="T24" fmla="*/ 386 w 386"/>
              <a:gd name="T25" fmla="*/ 397 h 551"/>
              <a:gd name="T26" fmla="*/ 0 w 386"/>
              <a:gd name="T27" fmla="*/ 0 h 551"/>
              <a:gd name="T28" fmla="*/ 0 w 386"/>
              <a:gd name="T29" fmla="*/ 164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6" h="551">
                <a:moveTo>
                  <a:pt x="0" y="164"/>
                </a:moveTo>
                <a:cubicBezTo>
                  <a:pt x="16" y="167"/>
                  <a:pt x="31" y="175"/>
                  <a:pt x="42" y="187"/>
                </a:cubicBezTo>
                <a:cubicBezTo>
                  <a:pt x="55" y="201"/>
                  <a:pt x="62" y="220"/>
                  <a:pt x="62" y="239"/>
                </a:cubicBezTo>
                <a:cubicBezTo>
                  <a:pt x="62" y="258"/>
                  <a:pt x="55" y="276"/>
                  <a:pt x="42" y="291"/>
                </a:cubicBezTo>
                <a:cubicBezTo>
                  <a:pt x="31" y="303"/>
                  <a:pt x="16" y="311"/>
                  <a:pt x="0" y="314"/>
                </a:cubicBezTo>
                <a:cubicBezTo>
                  <a:pt x="0" y="488"/>
                  <a:pt x="0" y="488"/>
                  <a:pt x="0" y="488"/>
                </a:cubicBezTo>
                <a:cubicBezTo>
                  <a:pt x="139" y="488"/>
                  <a:pt x="139" y="488"/>
                  <a:pt x="139" y="488"/>
                </a:cubicBezTo>
                <a:cubicBezTo>
                  <a:pt x="139" y="496"/>
                  <a:pt x="139" y="496"/>
                  <a:pt x="139" y="496"/>
                </a:cubicBezTo>
                <a:cubicBezTo>
                  <a:pt x="142" y="527"/>
                  <a:pt x="168" y="551"/>
                  <a:pt x="199" y="551"/>
                </a:cubicBezTo>
                <a:cubicBezTo>
                  <a:pt x="230" y="551"/>
                  <a:pt x="256" y="527"/>
                  <a:pt x="258" y="496"/>
                </a:cubicBezTo>
                <a:cubicBezTo>
                  <a:pt x="259" y="488"/>
                  <a:pt x="259" y="488"/>
                  <a:pt x="259" y="488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78" y="457"/>
                  <a:pt x="386" y="426"/>
                  <a:pt x="386" y="397"/>
                </a:cubicBezTo>
                <a:cubicBezTo>
                  <a:pt x="386" y="182"/>
                  <a:pt x="214" y="6"/>
                  <a:pt x="0" y="0"/>
                </a:cubicBezTo>
                <a:lnTo>
                  <a:pt x="0" y="1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/>
              </a:solidFill>
            </a:endParaRPr>
          </a:p>
        </p:txBody>
      </p:sp>
      <p:sp>
        <p:nvSpPr>
          <p:cNvPr id="7" name="Freeform 17"/>
          <p:cNvSpPr>
            <a:spLocks/>
          </p:cNvSpPr>
          <p:nvPr/>
        </p:nvSpPr>
        <p:spPr bwMode="auto">
          <a:xfrm rot="10800000">
            <a:off x="5976143" y="4502149"/>
            <a:ext cx="1260475" cy="1354138"/>
          </a:xfrm>
          <a:custGeom>
            <a:avLst/>
            <a:gdLst>
              <a:gd name="T0" fmla="*/ 122 w 454"/>
              <a:gd name="T1" fmla="*/ 489 h 489"/>
              <a:gd name="T2" fmla="*/ 145 w 454"/>
              <a:gd name="T3" fmla="*/ 447 h 489"/>
              <a:gd name="T4" fmla="*/ 196 w 454"/>
              <a:gd name="T5" fmla="*/ 426 h 489"/>
              <a:gd name="T6" fmla="*/ 248 w 454"/>
              <a:gd name="T7" fmla="*/ 447 h 489"/>
              <a:gd name="T8" fmla="*/ 271 w 454"/>
              <a:gd name="T9" fmla="*/ 489 h 489"/>
              <a:gd name="T10" fmla="*/ 391 w 454"/>
              <a:gd name="T11" fmla="*/ 489 h 489"/>
              <a:gd name="T12" fmla="*/ 391 w 454"/>
              <a:gd name="T13" fmla="*/ 299 h 489"/>
              <a:gd name="T14" fmla="*/ 399 w 454"/>
              <a:gd name="T15" fmla="*/ 298 h 489"/>
              <a:gd name="T16" fmla="*/ 454 w 454"/>
              <a:gd name="T17" fmla="*/ 239 h 489"/>
              <a:gd name="T18" fmla="*/ 399 w 454"/>
              <a:gd name="T19" fmla="*/ 179 h 489"/>
              <a:gd name="T20" fmla="*/ 391 w 454"/>
              <a:gd name="T21" fmla="*/ 179 h 489"/>
              <a:gd name="T22" fmla="*/ 391 w 454"/>
              <a:gd name="T23" fmla="*/ 0 h 489"/>
              <a:gd name="T24" fmla="*/ 0 w 454"/>
              <a:gd name="T25" fmla="*/ 397 h 489"/>
              <a:gd name="T26" fmla="*/ 19 w 454"/>
              <a:gd name="T27" fmla="*/ 489 h 489"/>
              <a:gd name="T28" fmla="*/ 122 w 454"/>
              <a:gd name="T29" fmla="*/ 489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54" h="489">
                <a:moveTo>
                  <a:pt x="122" y="489"/>
                </a:moveTo>
                <a:cubicBezTo>
                  <a:pt x="125" y="473"/>
                  <a:pt x="133" y="458"/>
                  <a:pt x="145" y="447"/>
                </a:cubicBezTo>
                <a:cubicBezTo>
                  <a:pt x="159" y="434"/>
                  <a:pt x="177" y="426"/>
                  <a:pt x="196" y="426"/>
                </a:cubicBezTo>
                <a:cubicBezTo>
                  <a:pt x="216" y="426"/>
                  <a:pt x="234" y="434"/>
                  <a:pt x="248" y="447"/>
                </a:cubicBezTo>
                <a:cubicBezTo>
                  <a:pt x="260" y="458"/>
                  <a:pt x="268" y="473"/>
                  <a:pt x="271" y="489"/>
                </a:cubicBezTo>
                <a:cubicBezTo>
                  <a:pt x="391" y="489"/>
                  <a:pt x="391" y="489"/>
                  <a:pt x="391" y="489"/>
                </a:cubicBezTo>
                <a:cubicBezTo>
                  <a:pt x="391" y="299"/>
                  <a:pt x="391" y="299"/>
                  <a:pt x="391" y="299"/>
                </a:cubicBezTo>
                <a:cubicBezTo>
                  <a:pt x="399" y="298"/>
                  <a:pt x="399" y="298"/>
                  <a:pt x="399" y="298"/>
                </a:cubicBezTo>
                <a:cubicBezTo>
                  <a:pt x="430" y="296"/>
                  <a:pt x="454" y="270"/>
                  <a:pt x="454" y="239"/>
                </a:cubicBezTo>
                <a:cubicBezTo>
                  <a:pt x="454" y="208"/>
                  <a:pt x="430" y="182"/>
                  <a:pt x="399" y="179"/>
                </a:cubicBezTo>
                <a:cubicBezTo>
                  <a:pt x="391" y="179"/>
                  <a:pt x="391" y="179"/>
                  <a:pt x="391" y="179"/>
                </a:cubicBezTo>
                <a:cubicBezTo>
                  <a:pt x="391" y="0"/>
                  <a:pt x="391" y="0"/>
                  <a:pt x="391" y="0"/>
                </a:cubicBezTo>
                <a:cubicBezTo>
                  <a:pt x="175" y="3"/>
                  <a:pt x="0" y="180"/>
                  <a:pt x="0" y="397"/>
                </a:cubicBezTo>
                <a:cubicBezTo>
                  <a:pt x="0" y="426"/>
                  <a:pt x="7" y="457"/>
                  <a:pt x="19" y="489"/>
                </a:cubicBezTo>
                <a:lnTo>
                  <a:pt x="122" y="48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666456" y="1454150"/>
            <a:ext cx="2935287" cy="4768850"/>
            <a:chOff x="4649788" y="967712"/>
            <a:chExt cx="2935287" cy="4768850"/>
          </a:xfrm>
          <a:solidFill>
            <a:schemeClr val="tx2"/>
          </a:solidFill>
        </p:grpSpPr>
        <p:sp>
          <p:nvSpPr>
            <p:cNvPr id="9" name="Freeform 13"/>
            <p:cNvSpPr>
              <a:spLocks noEditPoints="1"/>
            </p:cNvSpPr>
            <p:nvPr/>
          </p:nvSpPr>
          <p:spPr bwMode="auto">
            <a:xfrm rot="10800000">
              <a:off x="4649788" y="2266287"/>
              <a:ext cx="2935287" cy="3470275"/>
            </a:xfrm>
            <a:custGeom>
              <a:avLst/>
              <a:gdLst>
                <a:gd name="T0" fmla="*/ 774 w 1058"/>
                <a:gd name="T1" fmla="*/ 1252 h 1252"/>
                <a:gd name="T2" fmla="*/ 283 w 1058"/>
                <a:gd name="T3" fmla="*/ 1252 h 1252"/>
                <a:gd name="T4" fmla="*/ 248 w 1058"/>
                <a:gd name="T5" fmla="*/ 1218 h 1252"/>
                <a:gd name="T6" fmla="*/ 142 w 1058"/>
                <a:gd name="T7" fmla="*/ 887 h 1252"/>
                <a:gd name="T8" fmla="*/ 110 w 1058"/>
                <a:gd name="T9" fmla="*/ 831 h 1252"/>
                <a:gd name="T10" fmla="*/ 0 w 1058"/>
                <a:gd name="T11" fmla="*/ 529 h 1252"/>
                <a:gd name="T12" fmla="*/ 529 w 1058"/>
                <a:gd name="T13" fmla="*/ 0 h 1252"/>
                <a:gd name="T14" fmla="*/ 1058 w 1058"/>
                <a:gd name="T15" fmla="*/ 529 h 1252"/>
                <a:gd name="T16" fmla="*/ 947 w 1058"/>
                <a:gd name="T17" fmla="*/ 831 h 1252"/>
                <a:gd name="T18" fmla="*/ 916 w 1058"/>
                <a:gd name="T19" fmla="*/ 887 h 1252"/>
                <a:gd name="T20" fmla="*/ 810 w 1058"/>
                <a:gd name="T21" fmla="*/ 1218 h 1252"/>
                <a:gd name="T22" fmla="*/ 774 w 1058"/>
                <a:gd name="T23" fmla="*/ 1252 h 1252"/>
                <a:gd name="T24" fmla="*/ 315 w 1058"/>
                <a:gd name="T25" fmla="*/ 1180 h 1252"/>
                <a:gd name="T26" fmla="*/ 742 w 1058"/>
                <a:gd name="T27" fmla="*/ 1180 h 1252"/>
                <a:gd name="T28" fmla="*/ 851 w 1058"/>
                <a:gd name="T29" fmla="*/ 857 h 1252"/>
                <a:gd name="T30" fmla="*/ 885 w 1058"/>
                <a:gd name="T31" fmla="*/ 794 h 1252"/>
                <a:gd name="T32" fmla="*/ 986 w 1058"/>
                <a:gd name="T33" fmla="*/ 529 h 1252"/>
                <a:gd name="T34" fmla="*/ 529 w 1058"/>
                <a:gd name="T35" fmla="*/ 72 h 1252"/>
                <a:gd name="T36" fmla="*/ 72 w 1058"/>
                <a:gd name="T37" fmla="*/ 529 h 1252"/>
                <a:gd name="T38" fmla="*/ 172 w 1058"/>
                <a:gd name="T39" fmla="*/ 794 h 1252"/>
                <a:gd name="T40" fmla="*/ 207 w 1058"/>
                <a:gd name="T41" fmla="*/ 857 h 1252"/>
                <a:gd name="T42" fmla="*/ 315 w 1058"/>
                <a:gd name="T43" fmla="*/ 1180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8" h="1252">
                  <a:moveTo>
                    <a:pt x="774" y="1252"/>
                  </a:moveTo>
                  <a:cubicBezTo>
                    <a:pt x="283" y="1252"/>
                    <a:pt x="283" y="1252"/>
                    <a:pt x="283" y="1252"/>
                  </a:cubicBezTo>
                  <a:cubicBezTo>
                    <a:pt x="264" y="1252"/>
                    <a:pt x="249" y="1237"/>
                    <a:pt x="248" y="1218"/>
                  </a:cubicBezTo>
                  <a:cubicBezTo>
                    <a:pt x="247" y="1217"/>
                    <a:pt x="239" y="1097"/>
                    <a:pt x="142" y="887"/>
                  </a:cubicBezTo>
                  <a:cubicBezTo>
                    <a:pt x="135" y="873"/>
                    <a:pt x="123" y="853"/>
                    <a:pt x="110" y="831"/>
                  </a:cubicBezTo>
                  <a:cubicBezTo>
                    <a:pt x="66" y="755"/>
                    <a:pt x="0" y="640"/>
                    <a:pt x="0" y="529"/>
                  </a:cubicBezTo>
                  <a:cubicBezTo>
                    <a:pt x="0" y="238"/>
                    <a:pt x="237" y="0"/>
                    <a:pt x="529" y="0"/>
                  </a:cubicBezTo>
                  <a:cubicBezTo>
                    <a:pt x="820" y="0"/>
                    <a:pt x="1058" y="238"/>
                    <a:pt x="1058" y="529"/>
                  </a:cubicBezTo>
                  <a:cubicBezTo>
                    <a:pt x="1058" y="640"/>
                    <a:pt x="991" y="755"/>
                    <a:pt x="947" y="831"/>
                  </a:cubicBezTo>
                  <a:cubicBezTo>
                    <a:pt x="934" y="853"/>
                    <a:pt x="923" y="873"/>
                    <a:pt x="916" y="887"/>
                  </a:cubicBezTo>
                  <a:cubicBezTo>
                    <a:pt x="818" y="1097"/>
                    <a:pt x="810" y="1217"/>
                    <a:pt x="810" y="1218"/>
                  </a:cubicBezTo>
                  <a:cubicBezTo>
                    <a:pt x="809" y="1237"/>
                    <a:pt x="793" y="1252"/>
                    <a:pt x="774" y="1252"/>
                  </a:cubicBezTo>
                  <a:close/>
                  <a:moveTo>
                    <a:pt x="315" y="1180"/>
                  </a:moveTo>
                  <a:cubicBezTo>
                    <a:pt x="742" y="1180"/>
                    <a:pt x="742" y="1180"/>
                    <a:pt x="742" y="1180"/>
                  </a:cubicBezTo>
                  <a:cubicBezTo>
                    <a:pt x="751" y="1127"/>
                    <a:pt x="776" y="1017"/>
                    <a:pt x="851" y="857"/>
                  </a:cubicBezTo>
                  <a:cubicBezTo>
                    <a:pt x="859" y="840"/>
                    <a:pt x="871" y="819"/>
                    <a:pt x="885" y="794"/>
                  </a:cubicBezTo>
                  <a:cubicBezTo>
                    <a:pt x="928" y="721"/>
                    <a:pt x="986" y="621"/>
                    <a:pt x="986" y="529"/>
                  </a:cubicBezTo>
                  <a:cubicBezTo>
                    <a:pt x="986" y="277"/>
                    <a:pt x="781" y="72"/>
                    <a:pt x="529" y="72"/>
                  </a:cubicBezTo>
                  <a:cubicBezTo>
                    <a:pt x="277" y="72"/>
                    <a:pt x="72" y="277"/>
                    <a:pt x="72" y="529"/>
                  </a:cubicBezTo>
                  <a:cubicBezTo>
                    <a:pt x="72" y="621"/>
                    <a:pt x="130" y="721"/>
                    <a:pt x="172" y="794"/>
                  </a:cubicBezTo>
                  <a:cubicBezTo>
                    <a:pt x="187" y="819"/>
                    <a:pt x="199" y="840"/>
                    <a:pt x="207" y="857"/>
                  </a:cubicBezTo>
                  <a:cubicBezTo>
                    <a:pt x="281" y="1017"/>
                    <a:pt x="307" y="1127"/>
                    <a:pt x="315" y="118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16"/>
            <p:cNvSpPr>
              <a:spLocks noEditPoints="1"/>
            </p:cNvSpPr>
            <p:nvPr/>
          </p:nvSpPr>
          <p:spPr bwMode="auto">
            <a:xfrm rot="10800000">
              <a:off x="5346701" y="967712"/>
              <a:ext cx="1500187" cy="1203325"/>
            </a:xfrm>
            <a:custGeom>
              <a:avLst/>
              <a:gdLst>
                <a:gd name="T0" fmla="*/ 495 w 541"/>
                <a:gd name="T1" fmla="*/ 223 h 434"/>
                <a:gd name="T2" fmla="*/ 540 w 541"/>
                <a:gd name="T3" fmla="*/ 168 h 434"/>
                <a:gd name="T4" fmla="*/ 494 w 541"/>
                <a:gd name="T5" fmla="*/ 112 h 434"/>
                <a:gd name="T6" fmla="*/ 540 w 541"/>
                <a:gd name="T7" fmla="*/ 57 h 434"/>
                <a:gd name="T8" fmla="*/ 483 w 541"/>
                <a:gd name="T9" fmla="*/ 0 h 434"/>
                <a:gd name="T10" fmla="*/ 56 w 541"/>
                <a:gd name="T11" fmla="*/ 0 h 434"/>
                <a:gd name="T12" fmla="*/ 0 w 541"/>
                <a:gd name="T13" fmla="*/ 56 h 434"/>
                <a:gd name="T14" fmla="*/ 46 w 541"/>
                <a:gd name="T15" fmla="*/ 112 h 434"/>
                <a:gd name="T16" fmla="*/ 0 w 541"/>
                <a:gd name="T17" fmla="*/ 167 h 434"/>
                <a:gd name="T18" fmla="*/ 46 w 541"/>
                <a:gd name="T19" fmla="*/ 223 h 434"/>
                <a:gd name="T20" fmla="*/ 1 w 541"/>
                <a:gd name="T21" fmla="*/ 278 h 434"/>
                <a:gd name="T22" fmla="*/ 57 w 541"/>
                <a:gd name="T23" fmla="*/ 334 h 434"/>
                <a:gd name="T24" fmla="*/ 157 w 541"/>
                <a:gd name="T25" fmla="*/ 334 h 434"/>
                <a:gd name="T26" fmla="*/ 161 w 541"/>
                <a:gd name="T27" fmla="*/ 351 h 434"/>
                <a:gd name="T28" fmla="*/ 272 w 541"/>
                <a:gd name="T29" fmla="*/ 433 h 434"/>
                <a:gd name="T30" fmla="*/ 383 w 541"/>
                <a:gd name="T31" fmla="*/ 335 h 434"/>
                <a:gd name="T32" fmla="*/ 484 w 541"/>
                <a:gd name="T33" fmla="*/ 335 h 434"/>
                <a:gd name="T34" fmla="*/ 541 w 541"/>
                <a:gd name="T35" fmla="*/ 278 h 434"/>
                <a:gd name="T36" fmla="*/ 495 w 541"/>
                <a:gd name="T37" fmla="*/ 223 h 434"/>
                <a:gd name="T38" fmla="*/ 423 w 541"/>
                <a:gd name="T39" fmla="*/ 241 h 434"/>
                <a:gd name="T40" fmla="*/ 118 w 541"/>
                <a:gd name="T41" fmla="*/ 241 h 434"/>
                <a:gd name="T42" fmla="*/ 104 w 541"/>
                <a:gd name="T43" fmla="*/ 227 h 434"/>
                <a:gd name="T44" fmla="*/ 118 w 541"/>
                <a:gd name="T45" fmla="*/ 213 h 434"/>
                <a:gd name="T46" fmla="*/ 423 w 541"/>
                <a:gd name="T47" fmla="*/ 213 h 434"/>
                <a:gd name="T48" fmla="*/ 437 w 541"/>
                <a:gd name="T49" fmla="*/ 227 h 434"/>
                <a:gd name="T50" fmla="*/ 423 w 541"/>
                <a:gd name="T51" fmla="*/ 241 h 434"/>
                <a:gd name="T52" fmla="*/ 423 w 541"/>
                <a:gd name="T53" fmla="*/ 116 h 434"/>
                <a:gd name="T54" fmla="*/ 118 w 541"/>
                <a:gd name="T55" fmla="*/ 116 h 434"/>
                <a:gd name="T56" fmla="*/ 104 w 541"/>
                <a:gd name="T57" fmla="*/ 102 h 434"/>
                <a:gd name="T58" fmla="*/ 118 w 541"/>
                <a:gd name="T59" fmla="*/ 88 h 434"/>
                <a:gd name="T60" fmla="*/ 423 w 541"/>
                <a:gd name="T61" fmla="*/ 88 h 434"/>
                <a:gd name="T62" fmla="*/ 437 w 541"/>
                <a:gd name="T63" fmla="*/ 102 h 434"/>
                <a:gd name="T64" fmla="*/ 423 w 541"/>
                <a:gd name="T65" fmla="*/ 116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1" h="434">
                  <a:moveTo>
                    <a:pt x="495" y="223"/>
                  </a:moveTo>
                  <a:cubicBezTo>
                    <a:pt x="521" y="218"/>
                    <a:pt x="540" y="195"/>
                    <a:pt x="540" y="168"/>
                  </a:cubicBezTo>
                  <a:cubicBezTo>
                    <a:pt x="540" y="140"/>
                    <a:pt x="520" y="117"/>
                    <a:pt x="494" y="112"/>
                  </a:cubicBezTo>
                  <a:cubicBezTo>
                    <a:pt x="520" y="107"/>
                    <a:pt x="540" y="84"/>
                    <a:pt x="540" y="57"/>
                  </a:cubicBezTo>
                  <a:cubicBezTo>
                    <a:pt x="540" y="26"/>
                    <a:pt x="514" y="0"/>
                    <a:pt x="48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4"/>
                    <a:pt x="20" y="107"/>
                    <a:pt x="46" y="112"/>
                  </a:cubicBezTo>
                  <a:cubicBezTo>
                    <a:pt x="20" y="117"/>
                    <a:pt x="0" y="140"/>
                    <a:pt x="0" y="167"/>
                  </a:cubicBezTo>
                  <a:cubicBezTo>
                    <a:pt x="0" y="195"/>
                    <a:pt x="20" y="218"/>
                    <a:pt x="46" y="223"/>
                  </a:cubicBezTo>
                  <a:cubicBezTo>
                    <a:pt x="20" y="228"/>
                    <a:pt x="1" y="250"/>
                    <a:pt x="1" y="278"/>
                  </a:cubicBezTo>
                  <a:cubicBezTo>
                    <a:pt x="1" y="309"/>
                    <a:pt x="26" y="334"/>
                    <a:pt x="57" y="334"/>
                  </a:cubicBezTo>
                  <a:cubicBezTo>
                    <a:pt x="157" y="334"/>
                    <a:pt x="157" y="334"/>
                    <a:pt x="157" y="334"/>
                  </a:cubicBezTo>
                  <a:cubicBezTo>
                    <a:pt x="158" y="340"/>
                    <a:pt x="159" y="345"/>
                    <a:pt x="161" y="351"/>
                  </a:cubicBezTo>
                  <a:cubicBezTo>
                    <a:pt x="175" y="399"/>
                    <a:pt x="219" y="434"/>
                    <a:pt x="272" y="433"/>
                  </a:cubicBezTo>
                  <a:cubicBezTo>
                    <a:pt x="331" y="433"/>
                    <a:pt x="380" y="392"/>
                    <a:pt x="383" y="335"/>
                  </a:cubicBezTo>
                  <a:cubicBezTo>
                    <a:pt x="484" y="335"/>
                    <a:pt x="484" y="335"/>
                    <a:pt x="484" y="335"/>
                  </a:cubicBezTo>
                  <a:cubicBezTo>
                    <a:pt x="515" y="335"/>
                    <a:pt x="541" y="309"/>
                    <a:pt x="541" y="278"/>
                  </a:cubicBezTo>
                  <a:cubicBezTo>
                    <a:pt x="541" y="251"/>
                    <a:pt x="521" y="228"/>
                    <a:pt x="495" y="223"/>
                  </a:cubicBezTo>
                  <a:close/>
                  <a:moveTo>
                    <a:pt x="423" y="241"/>
                  </a:moveTo>
                  <a:cubicBezTo>
                    <a:pt x="118" y="241"/>
                    <a:pt x="118" y="241"/>
                    <a:pt x="118" y="241"/>
                  </a:cubicBezTo>
                  <a:cubicBezTo>
                    <a:pt x="110" y="241"/>
                    <a:pt x="104" y="234"/>
                    <a:pt x="104" y="227"/>
                  </a:cubicBezTo>
                  <a:cubicBezTo>
                    <a:pt x="104" y="219"/>
                    <a:pt x="110" y="213"/>
                    <a:pt x="118" y="213"/>
                  </a:cubicBezTo>
                  <a:cubicBezTo>
                    <a:pt x="423" y="213"/>
                    <a:pt x="423" y="213"/>
                    <a:pt x="423" y="213"/>
                  </a:cubicBezTo>
                  <a:cubicBezTo>
                    <a:pt x="431" y="213"/>
                    <a:pt x="437" y="219"/>
                    <a:pt x="437" y="227"/>
                  </a:cubicBezTo>
                  <a:cubicBezTo>
                    <a:pt x="437" y="234"/>
                    <a:pt x="431" y="241"/>
                    <a:pt x="423" y="241"/>
                  </a:cubicBezTo>
                  <a:close/>
                  <a:moveTo>
                    <a:pt x="423" y="116"/>
                  </a:moveTo>
                  <a:cubicBezTo>
                    <a:pt x="118" y="116"/>
                    <a:pt x="118" y="116"/>
                    <a:pt x="118" y="116"/>
                  </a:cubicBezTo>
                  <a:cubicBezTo>
                    <a:pt x="110" y="116"/>
                    <a:pt x="104" y="110"/>
                    <a:pt x="104" y="102"/>
                  </a:cubicBezTo>
                  <a:cubicBezTo>
                    <a:pt x="104" y="95"/>
                    <a:pt x="110" y="88"/>
                    <a:pt x="118" y="88"/>
                  </a:cubicBezTo>
                  <a:cubicBezTo>
                    <a:pt x="423" y="88"/>
                    <a:pt x="423" y="88"/>
                    <a:pt x="423" y="88"/>
                  </a:cubicBezTo>
                  <a:cubicBezTo>
                    <a:pt x="431" y="88"/>
                    <a:pt x="437" y="95"/>
                    <a:pt x="437" y="102"/>
                  </a:cubicBezTo>
                  <a:cubicBezTo>
                    <a:pt x="437" y="110"/>
                    <a:pt x="431" y="116"/>
                    <a:pt x="423" y="116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6096000" y="0"/>
            <a:ext cx="0" cy="1666212"/>
          </a:xfrm>
          <a:prstGeom prst="line">
            <a:avLst/>
          </a:prstGeom>
          <a:ln w="165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01283" y="2752725"/>
            <a:ext cx="316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Stagewise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750424" y="3117850"/>
            <a:ext cx="1465729" cy="61496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01283" y="4629150"/>
            <a:ext cx="316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Lasso Regression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9944" y="2752725"/>
            <a:ext cx="316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Subsampling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8280" y="4626264"/>
            <a:ext cx="316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Stochastic </a:t>
            </a:r>
            <a:r>
              <a:rPr lang="en-US" sz="2400" dirty="0" err="1" smtClean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Stagewise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3871467" y="3086488"/>
            <a:ext cx="1722509" cy="772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871467" y="4840941"/>
            <a:ext cx="1491902" cy="24698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992471" y="4840941"/>
            <a:ext cx="1223682" cy="11908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968" y="3773160"/>
            <a:ext cx="3048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963" y="3774883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651" y="4918168"/>
            <a:ext cx="304800" cy="3048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07756" y="596327"/>
            <a:ext cx="1057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 smtClean="0">
                <a:solidFill>
                  <a:schemeClr val="tx2">
                    <a:lumMod val="50000"/>
                  </a:schemeClr>
                </a:solidFill>
                <a:latin typeface="Homa" panose="01000500000000000000" pitchFamily="2" charset="-78"/>
                <a:cs typeface="Homa" panose="01000500000000000000" pitchFamily="2" charset="-78"/>
              </a:rPr>
              <a:t>الگوریتم های انتخاب کردن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Homa" panose="01000500000000000000" pitchFamily="2" charset="-78"/>
              <a:cs typeface="Homa" panose="01000500000000000000" pitchFamily="2" charset="-78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68" y="4935529"/>
            <a:ext cx="304800" cy="3048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54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748405"/>
            <a:ext cx="1057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dirty="0" smtClean="0">
                <a:solidFill>
                  <a:schemeClr val="tx2">
                    <a:lumMod val="50000"/>
                  </a:schemeClr>
                </a:solidFill>
                <a:latin typeface="Homa" panose="01000500000000000000" pitchFamily="2" charset="-78"/>
                <a:cs typeface="Homa" panose="01000500000000000000" pitchFamily="2" charset="-78"/>
              </a:rPr>
              <a:t>زیر نمونه برداری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Homa" panose="01000500000000000000" pitchFamily="2" charset="-78"/>
              <a:cs typeface="Homa" panose="01000500000000000000" pitchFamily="2" charset="-78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63416" y="1761476"/>
            <a:ext cx="5416739" cy="318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 eaLnBrk="1" hangingPunct="1">
              <a:lnSpc>
                <a:spcPct val="150000"/>
              </a:lnSpc>
            </a:pPr>
            <a:r>
              <a:rPr lang="fa-IR" sz="2000" dirty="0">
                <a:ea typeface="Open Sans Light" panose="020B0306030504020204" pitchFamily="34" charset="0"/>
                <a:cs typeface="B Koodak Bold" panose="00000700000000000000" pitchFamily="2" charset="-78"/>
              </a:rPr>
              <a:t>کاربرد در:</a:t>
            </a:r>
          </a:p>
          <a:p>
            <a:pPr marL="971550" lvl="1" indent="-228600" algn="just" rtl="1">
              <a:lnSpc>
                <a:spcPct val="150000"/>
              </a:lnSpc>
              <a:buFont typeface="+mj-lt"/>
              <a:buAutoNum type="arabicPeriod"/>
            </a:pPr>
            <a:r>
              <a:rPr lang="fa-IR" sz="1800" dirty="0">
                <a:ea typeface="Open Sans Light" panose="020B0306030504020204" pitchFamily="34" charset="0"/>
                <a:cs typeface="B Koodak Bold" panose="00000700000000000000" pitchFamily="2" charset="-78"/>
              </a:rPr>
              <a:t>شبکه های عصبی</a:t>
            </a:r>
          </a:p>
          <a:p>
            <a:pPr marL="971550" lvl="1" indent="-228600" algn="just" rtl="1">
              <a:lnSpc>
                <a:spcPct val="150000"/>
              </a:lnSpc>
              <a:buFont typeface="+mj-lt"/>
              <a:buAutoNum type="arabicPeriod"/>
            </a:pPr>
            <a:r>
              <a:rPr lang="fa-IR" sz="1800" dirty="0">
                <a:ea typeface="Open Sans Light" panose="020B0306030504020204" pitchFamily="34" charset="0"/>
                <a:cs typeface="B Koodak Bold" panose="00000700000000000000" pitchFamily="2" charset="-78"/>
              </a:rPr>
              <a:t>پردازش تصویر</a:t>
            </a:r>
          </a:p>
          <a:p>
            <a:pPr marL="971550" lvl="1" indent="-228600" algn="just" rtl="1">
              <a:lnSpc>
                <a:spcPct val="150000"/>
              </a:lnSpc>
              <a:buFont typeface="+mj-lt"/>
              <a:buAutoNum type="arabicPeriod"/>
            </a:pPr>
            <a:r>
              <a:rPr lang="fa-IR" sz="1800" dirty="0">
                <a:ea typeface="Open Sans Light" panose="020B0306030504020204" pitchFamily="34" charset="0"/>
                <a:cs typeface="B Koodak Bold" panose="00000700000000000000" pitchFamily="2" charset="-78"/>
              </a:rPr>
              <a:t>محاسبات آماری</a:t>
            </a:r>
          </a:p>
          <a:p>
            <a:pPr marL="971550" lvl="1" indent="-228600" algn="just" rtl="1">
              <a:lnSpc>
                <a:spcPct val="150000"/>
              </a:lnSpc>
              <a:buFont typeface="+mj-lt"/>
              <a:buAutoNum type="arabicPeriod"/>
            </a:pPr>
            <a:r>
              <a:rPr lang="fa-IR" sz="1800" dirty="0">
                <a:ea typeface="Open Sans Light" panose="020B0306030504020204" pitchFamily="34" charset="0"/>
                <a:cs typeface="B Koodak Bold" panose="00000700000000000000" pitchFamily="2" charset="-78"/>
              </a:rPr>
              <a:t>...</a:t>
            </a:r>
          </a:p>
          <a:p>
            <a:pPr algn="just" rtl="1">
              <a:lnSpc>
                <a:spcPct val="150000"/>
              </a:lnSpc>
            </a:pPr>
            <a:endParaRPr lang="fa-IR" sz="2000" dirty="0">
              <a:ea typeface="Open Sans Light" panose="020B0306030504020204" pitchFamily="34" charset="0"/>
              <a:cs typeface="B Koodak Bold" panose="00000700000000000000" pitchFamily="2" charset="-78"/>
            </a:endParaRPr>
          </a:p>
          <a:p>
            <a:pPr algn="just" rtl="1">
              <a:lnSpc>
                <a:spcPct val="150000"/>
              </a:lnSpc>
            </a:pPr>
            <a:r>
              <a:rPr lang="fa-IR" sz="2000" dirty="0">
                <a:ea typeface="Open Sans Light" panose="020B0306030504020204" pitchFamily="34" charset="0"/>
                <a:cs typeface="B Koodak Bold" panose="00000700000000000000" pitchFamily="2" charset="-78"/>
              </a:rPr>
              <a:t>جایگزینی چند نمونه با یک نمونه</a:t>
            </a:r>
          </a:p>
        </p:txBody>
      </p:sp>
      <p:sp>
        <p:nvSpPr>
          <p:cNvPr id="9" name="Rectangle 8"/>
          <p:cNvSpPr/>
          <p:nvPr/>
        </p:nvSpPr>
        <p:spPr>
          <a:xfrm>
            <a:off x="623455" y="1244276"/>
            <a:ext cx="5098472" cy="453201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46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748405"/>
            <a:ext cx="1057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dirty="0" smtClean="0">
                <a:solidFill>
                  <a:schemeClr val="tx2">
                    <a:lumMod val="50000"/>
                  </a:schemeClr>
                </a:solidFill>
                <a:latin typeface="Homa" panose="01000500000000000000" pitchFamily="2" charset="-78"/>
                <a:cs typeface="Homa" panose="01000500000000000000" pitchFamily="2" charset="-78"/>
              </a:rPr>
              <a:t>انتخاب مرحله ای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Homa" panose="01000500000000000000" pitchFamily="2" charset="-78"/>
              <a:cs typeface="Homa" panose="010005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6063416" y="1761476"/>
                <a:ext cx="5416739" cy="3647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 eaLnBrk="1" hangingPunct="1">
                  <a:lnSpc>
                    <a:spcPct val="150000"/>
                  </a:lnSpc>
                </a:pPr>
                <a:r>
                  <a:rPr lang="fa-IR" sz="2000" dirty="0" smtClean="0">
                    <a:ea typeface="Open Sans Light" panose="020B0306030504020204" pitchFamily="34" charset="0"/>
                    <a:cs typeface="B Koodak Bold" panose="00000700000000000000" pitchFamily="2" charset="-78"/>
                  </a:rPr>
                  <a:t>الگوریتم</a:t>
                </a:r>
                <a:r>
                  <a:rPr lang="fa-IR" sz="2000" dirty="0">
                    <a:ea typeface="Open Sans Light" panose="020B0306030504020204" pitchFamily="34" charset="0"/>
                    <a:cs typeface="B Koodak Bold" panose="00000700000000000000" pitchFamily="2" charset="-78"/>
                  </a:rPr>
                  <a:t> </a:t>
                </a:r>
                <a:r>
                  <a:rPr lang="fa-IR" sz="2000" dirty="0" smtClean="0">
                    <a:ea typeface="Open Sans Light" panose="020B0306030504020204" pitchFamily="34" charset="0"/>
                    <a:cs typeface="B Koodak Bold" panose="00000700000000000000" pitchFamily="2" charset="-78"/>
                  </a:rPr>
                  <a:t>پایه ای:</a:t>
                </a:r>
                <a:endParaRPr lang="fa-IR" sz="2000" dirty="0">
                  <a:ea typeface="Open Sans Light" panose="020B0306030504020204" pitchFamily="34" charset="0"/>
                  <a:cs typeface="B Koodak Bold" panose="00000700000000000000" pitchFamily="2" charset="-78"/>
                </a:endParaRPr>
              </a:p>
              <a:p>
                <a:pPr marL="971550" lvl="1" indent="-228600" algn="just" rtl="1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a-IR" sz="1800" dirty="0" smtClean="0">
                    <a:ea typeface="Open Sans Light" panose="020B0306030504020204" pitchFamily="34" charset="0"/>
                    <a:cs typeface="B Koodak Bold" panose="00000700000000000000" pitchFamily="2" charset="-78"/>
                  </a:rPr>
                  <a:t>بردار ضرایب صفر </a:t>
                </a:r>
                <a14:m>
                  <m:oMath xmlns:m="http://schemas.openxmlformats.org/officeDocument/2006/math">
                    <m:r>
                      <a:rPr lang="fa-I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Koodak Bold" panose="00000700000000000000" pitchFamily="2" charset="-78"/>
                      </a:rPr>
                      <m:t>𝛽</m:t>
                    </m:r>
                  </m:oMath>
                </a14:m>
                <a:endParaRPr lang="fa-IR" sz="1800" dirty="0">
                  <a:ea typeface="Open Sans Light" panose="020B0306030504020204" pitchFamily="34" charset="0"/>
                  <a:cs typeface="B Koodak Bold" panose="00000700000000000000" pitchFamily="2" charset="-78"/>
                </a:endParaRPr>
              </a:p>
              <a:p>
                <a:pPr marL="971550" lvl="1" indent="-228600" algn="just" rtl="1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a-IR" sz="1800" dirty="0" smtClean="0">
                    <a:ea typeface="Open Sans Light" panose="020B0306030504020204" pitchFamily="34" charset="0"/>
                    <a:cs typeface="B Koodak Bold" panose="00000700000000000000" pitchFamily="2" charset="-78"/>
                  </a:rPr>
                  <a:t>چندین بار پیمایش نمونه ها</a:t>
                </a:r>
                <a:endParaRPr lang="fa-IR" sz="1800" dirty="0">
                  <a:ea typeface="Open Sans Light" panose="020B0306030504020204" pitchFamily="34" charset="0"/>
                  <a:cs typeface="B Koodak Bold" panose="00000700000000000000" pitchFamily="2" charset="-78"/>
                </a:endParaRPr>
              </a:p>
              <a:p>
                <a:pPr marL="971550" lvl="1" indent="-228600" algn="just" rtl="1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fa-IR" sz="1800" dirty="0" smtClean="0">
                    <a:ea typeface="Open Sans Light" panose="020B0306030504020204" pitchFamily="34" charset="0"/>
                    <a:cs typeface="B Koodak Bold" panose="00000700000000000000" pitchFamily="2" charset="-78"/>
                  </a:rPr>
                  <a:t>بروزرسانی </a:t>
                </a:r>
                <a14:m>
                  <m:oMath xmlns:m="http://schemas.openxmlformats.org/officeDocument/2006/math">
                    <m:r>
                      <a:rPr lang="fa-I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Koodak Bold" panose="00000700000000000000" pitchFamily="2" charset="-78"/>
                      </a:rPr>
                      <m:t>𝛽</m:t>
                    </m:r>
                  </m:oMath>
                </a14:m>
                <a:r>
                  <a:rPr lang="fa-IR" sz="1800" dirty="0" smtClean="0">
                    <a:ea typeface="Open Sans Light" panose="020B0306030504020204" pitchFamily="34" charset="0"/>
                    <a:cs typeface="B Koodak Bold" panose="00000700000000000000" pitchFamily="2" charset="-78"/>
                  </a:rPr>
                  <a:t> در هر مرحله</a:t>
                </a:r>
                <a:endParaRPr lang="fa-IR" sz="1800" dirty="0">
                  <a:ea typeface="Open Sans Light" panose="020B0306030504020204" pitchFamily="34" charset="0"/>
                  <a:cs typeface="B Koodak Bold" panose="00000700000000000000" pitchFamily="2" charset="-78"/>
                </a:endParaRPr>
              </a:p>
              <a:p>
                <a:pPr algn="just" rtl="1">
                  <a:lnSpc>
                    <a:spcPct val="150000"/>
                  </a:lnSpc>
                </a:pPr>
                <a:endParaRPr lang="fa-IR" sz="2000" dirty="0">
                  <a:ea typeface="Open Sans Light" panose="020B0306030504020204" pitchFamily="34" charset="0"/>
                  <a:cs typeface="B Koodak Bold" panose="00000700000000000000" pitchFamily="2" charset="-78"/>
                </a:endParaRPr>
              </a:p>
              <a:p>
                <a:pPr algn="just" rtl="1">
                  <a:lnSpc>
                    <a:spcPct val="150000"/>
                  </a:lnSpc>
                </a:pPr>
                <a:r>
                  <a:rPr lang="fa-IR" sz="2000" dirty="0" smtClean="0">
                    <a:ea typeface="Open Sans Light" panose="020B0306030504020204" pitchFamily="34" charset="0"/>
                    <a:cs typeface="B Koodak Bold" panose="00000700000000000000" pitchFamily="2" charset="-78"/>
                  </a:rPr>
                  <a:t>رگرسیون گام به گام (</a:t>
                </a:r>
                <a:r>
                  <a:rPr lang="en-US" sz="2000" dirty="0" smtClean="0">
                    <a:ea typeface="Open Sans Light" panose="020B0306030504020204" pitchFamily="34" charset="0"/>
                    <a:cs typeface="B Koodak Bold" panose="00000700000000000000" pitchFamily="2" charset="-78"/>
                  </a:rPr>
                  <a:t>stepwise regression</a:t>
                </a:r>
                <a:r>
                  <a:rPr lang="fa-IR" sz="2000" dirty="0" smtClean="0">
                    <a:ea typeface="Open Sans Light" panose="020B0306030504020204" pitchFamily="34" charset="0"/>
                    <a:cs typeface="B Koodak Bold" panose="00000700000000000000" pitchFamily="2" charset="-78"/>
                  </a:rPr>
                  <a:t>):</a:t>
                </a:r>
              </a:p>
              <a:p>
                <a:pPr marL="1085850" lvl="1" indent="-342900" algn="just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a-IR" sz="2000" dirty="0" smtClean="0">
                    <a:ea typeface="Open Sans Light" panose="020B0306030504020204" pitchFamily="34" charset="0"/>
                    <a:cs typeface="B Koodak Bold" panose="00000700000000000000" pitchFamily="2" charset="-78"/>
                  </a:rPr>
                  <a:t>افزودن داده با بیشترین مقدار</a:t>
                </a:r>
                <a:r>
                  <a:rPr lang="en-US" sz="2000" dirty="0" err="1" smtClean="0">
                    <a:ea typeface="Open Sans Light" panose="020B0306030504020204" pitchFamily="34" charset="0"/>
                    <a:cs typeface="B Koodak Bold" panose="00000700000000000000" pitchFamily="2" charset="-78"/>
                  </a:rPr>
                  <a:t>t_value</a:t>
                </a:r>
                <a:r>
                  <a:rPr lang="fa-IR" sz="2000" dirty="0" smtClean="0">
                    <a:ea typeface="Open Sans Light" panose="020B0306030504020204" pitchFamily="34" charset="0"/>
                    <a:cs typeface="B Koodak Bold" panose="00000700000000000000" pitchFamily="2" charset="-78"/>
                  </a:rPr>
                  <a:t> به مدل</a:t>
                </a:r>
              </a:p>
              <a:p>
                <a:pPr marL="1085850" lvl="1" indent="-342900" algn="just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a-IR" sz="2000" dirty="0" smtClean="0">
                    <a:ea typeface="Open Sans Light" panose="020B0306030504020204" pitchFamily="34" charset="0"/>
                    <a:cs typeface="B Koodak Bold" panose="00000700000000000000" pitchFamily="2" charset="-78"/>
                  </a:rPr>
                  <a:t>محاسبه مجدد مقدار </a:t>
                </a:r>
                <a:r>
                  <a:rPr lang="en-US" sz="2000" dirty="0">
                    <a:ea typeface="Open Sans Light" panose="020B0306030504020204" pitchFamily="34" charset="0"/>
                    <a:cs typeface="B Koodak Bold" panose="00000700000000000000" pitchFamily="2" charset="-78"/>
                  </a:rPr>
                  <a:t>Y</a:t>
                </a:r>
                <a:endParaRPr lang="en-US" sz="2000" dirty="0" smtClean="0">
                  <a:ea typeface="Open Sans Light" panose="020B0306030504020204" pitchFamily="34" charset="0"/>
                  <a:cs typeface="B Koodak Bold" panose="00000700000000000000" pitchFamily="2" charset="-78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63416" y="1761476"/>
                <a:ext cx="5416739" cy="3647152"/>
              </a:xfrm>
              <a:prstGeom prst="rect">
                <a:avLst/>
              </a:prstGeom>
              <a:blipFill>
                <a:blip r:embed="rId2"/>
                <a:stretch>
                  <a:fillRect r="-1126" b="-15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40" y="1761476"/>
            <a:ext cx="5271304" cy="3240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75567" y="2981413"/>
                <a:ext cx="416742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567" y="2981413"/>
                <a:ext cx="4167423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227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1.11111E-6 L -0.0401 0.06667 C -0.04921 0.08102 -0.05403 0.10185 -0.05403 0.12407 C -0.05403 0.14884 -0.04921 0.16875 -0.0401 0.18287 C -0.02682 0.20509 0.19701 0.36713 0.21042 0.38958 " pathEditMode="relative" rAng="0" ptsTypes="AAAAA">
                                      <p:cBhvr>
                                        <p:cTn id="5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6" y="1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73" y="1536527"/>
            <a:ext cx="6986601" cy="46306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748405"/>
            <a:ext cx="1057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Bebas Neue"/>
                <a:cs typeface="Homa" panose="01000500000000000000" pitchFamily="2" charset="-78"/>
              </a:rPr>
              <a:t>Lasso Regression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Bebas Neue"/>
              <a:cs typeface="Homa" panose="01000500000000000000" pitchFamily="2" charset="-78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911702" y="1761476"/>
            <a:ext cx="5568453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algn="just" rt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ea typeface="Open Sans Light" panose="020B0306030504020204" pitchFamily="34" charset="0"/>
              <a:cs typeface="B Koodak Bold" panose="00000700000000000000" pitchFamily="2" charset="-78"/>
            </a:endParaRPr>
          </a:p>
          <a:p>
            <a:pPr marL="342900" indent="-342900" algn="just" rt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ea typeface="Open Sans Light" panose="020B0306030504020204" pitchFamily="34" charset="0"/>
              <a:cs typeface="B Koodak Bold" panose="00000700000000000000" pitchFamily="2" charset="-78"/>
            </a:endParaRPr>
          </a:p>
          <a:p>
            <a:pPr marL="342900" indent="-342900" algn="just" rt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ea typeface="Open Sans Light" panose="020B0306030504020204" pitchFamily="34" charset="0"/>
                <a:cs typeface="B Koodak Bold" panose="00000700000000000000" pitchFamily="2" charset="-78"/>
              </a:rPr>
              <a:t>از نوع نرم 1</a:t>
            </a:r>
          </a:p>
          <a:p>
            <a:pPr marL="342900" indent="-342900" algn="just" rt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 smtClean="0">
              <a:ea typeface="Open Sans Light" panose="020B0306030504020204" pitchFamily="34" charset="0"/>
              <a:cs typeface="B Koodak Bold" panose="00000700000000000000" pitchFamily="2" charset="-78"/>
            </a:endParaRPr>
          </a:p>
          <a:p>
            <a:pPr marL="342900" indent="-342900" algn="just" rt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ea typeface="Open Sans Light" panose="020B0306030504020204" pitchFamily="34" charset="0"/>
              <a:cs typeface="B Koodak Bold" panose="00000700000000000000" pitchFamily="2" charset="-7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 smtClean="0"/>
              <a:t>روش های تشخیص کلاهبرداری - محمد حسین مطیع بیرجندی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FECE-7A0E-42E0-BE06-E3700639C6C4}" type="slidenum">
              <a:rPr lang="en-US" smtClean="0"/>
              <a:t>9</a:t>
            </a:fld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85554" y="1508330"/>
            <a:ext cx="6560288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Open Sans Light" panose="020B0306030504020204" pitchFamily="34" charset="0"/>
                <a:cs typeface="B Koodak Bold" panose="00000700000000000000" pitchFamily="2" charset="-78"/>
              </a:rPr>
              <a:t>Least Absolute Shrinkage and Selection Operator</a:t>
            </a:r>
            <a:endParaRPr lang="en-US" sz="2000" dirty="0" smtClean="0">
              <a:ea typeface="Open Sans Light" panose="020B0306030504020204" pitchFamily="34" charset="0"/>
              <a:cs typeface="B Koodak Bold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2515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Internation Mixtur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7FB5"/>
      </a:accent1>
      <a:accent2>
        <a:srgbClr val="189C87"/>
      </a:accent2>
      <a:accent3>
        <a:srgbClr val="9ABA58"/>
      </a:accent3>
      <a:accent4>
        <a:srgbClr val="F39A14"/>
      </a:accent4>
      <a:accent5>
        <a:srgbClr val="C5361C"/>
      </a:accent5>
      <a:accent6>
        <a:srgbClr val="2D3D50"/>
      </a:accent6>
      <a:hlink>
        <a:srgbClr val="5B9BD5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598</Words>
  <Application>Microsoft Office PowerPoint</Application>
  <PresentationFormat>Widescreen</PresentationFormat>
  <Paragraphs>159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Homa</vt:lpstr>
      <vt:lpstr>Bebas Neue</vt:lpstr>
      <vt:lpstr>Raleway</vt:lpstr>
      <vt:lpstr>Open Sans</vt:lpstr>
      <vt:lpstr>Open Sans Light</vt:lpstr>
      <vt:lpstr>Calibri</vt:lpstr>
      <vt:lpstr>B Tabassom</vt:lpstr>
      <vt:lpstr>Arial</vt:lpstr>
      <vt:lpstr>B Koodak Bold</vt:lpstr>
      <vt:lpstr>0 Koodak Bold</vt:lpstr>
      <vt:lpstr>Cambria Math</vt:lpstr>
      <vt:lpstr>Roboto Light</vt:lpstr>
      <vt:lpstr>0 Ziba</vt:lpstr>
      <vt:lpstr>B Titr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شبیه سازی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LOVEISH</dc:creator>
  <cp:lastModifiedBy>mohammad hosein moti</cp:lastModifiedBy>
  <cp:revision>45</cp:revision>
  <dcterms:created xsi:type="dcterms:W3CDTF">2016-09-08T07:02:19Z</dcterms:created>
  <dcterms:modified xsi:type="dcterms:W3CDTF">2019-06-22T13:03:29Z</dcterms:modified>
</cp:coreProperties>
</file>